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4"/>
  </p:notesMasterIdLst>
  <p:sldIdLst>
    <p:sldId id="266" r:id="rId2"/>
    <p:sldId id="257" r:id="rId3"/>
    <p:sldId id="261" r:id="rId4"/>
    <p:sldId id="299" r:id="rId5"/>
    <p:sldId id="300" r:id="rId6"/>
    <p:sldId id="301" r:id="rId7"/>
    <p:sldId id="302" r:id="rId8"/>
    <p:sldId id="274" r:id="rId9"/>
    <p:sldId id="303" r:id="rId10"/>
    <p:sldId id="304" r:id="rId11"/>
    <p:sldId id="305" r:id="rId12"/>
    <p:sldId id="307" r:id="rId13"/>
    <p:sldId id="308" r:id="rId14"/>
    <p:sldId id="267" r:id="rId15"/>
    <p:sldId id="268" r:id="rId16"/>
    <p:sldId id="269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3" r:id="rId25"/>
    <p:sldId id="285" r:id="rId26"/>
    <p:sldId id="282" r:id="rId27"/>
    <p:sldId id="284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8" r:id="rId40"/>
    <p:sldId id="297" r:id="rId41"/>
    <p:sldId id="258" r:id="rId42"/>
    <p:sldId id="263" r:id="rId43"/>
  </p:sldIdLst>
  <p:sldSz cx="12192000" cy="6858000"/>
  <p:notesSz cx="6858000" cy="9144000"/>
  <p:embeddedFontLst>
    <p:embeddedFont>
      <p:font typeface="210 맨발의청춘 B" panose="02020603020101020101" pitchFamily="18" charset="-127"/>
      <p:regular r:id="rId45"/>
    </p:embeddedFont>
    <p:embeddedFont>
      <p:font typeface="Cambria Math" panose="02040503050406030204" pitchFamily="18" charset="0"/>
      <p:regular r:id="rId46"/>
    </p:embeddedFont>
    <p:embeddedFont>
      <p:font typeface="나눔바른고딕" panose="020B0603020101020101" pitchFamily="50" charset="-127"/>
      <p:regular r:id="rId47"/>
      <p:bold r:id="rId48"/>
    </p:embeddedFont>
    <p:embeddedFont>
      <p:font typeface="나눔바른고딕 Light" panose="020B0603020101020101" pitchFamily="50" charset="-127"/>
      <p:regular r:id="rId49"/>
    </p:embeddedFont>
    <p:embeddedFont>
      <p:font typeface="맑은 고딕" panose="020B0503020000020004" pitchFamily="50" charset="-127"/>
      <p:regular r:id="rId50"/>
      <p:bold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7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0902"/>
    <a:srgbClr val="F2CAD1"/>
    <a:srgbClr val="FBEFF1"/>
    <a:srgbClr val="781D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6" autoAdjust="0"/>
    <p:restoredTop sz="96366" autoAdjust="0"/>
  </p:normalViewPr>
  <p:slideViewPr>
    <p:cSldViewPr snapToGrid="0">
      <p:cViewPr varScale="1">
        <p:scale>
          <a:sx n="114" d="100"/>
          <a:sy n="114" d="100"/>
        </p:scale>
        <p:origin x="2028" y="96"/>
      </p:cViewPr>
      <p:guideLst>
        <p:guide orient="horz" pos="2137"/>
        <p:guide pos="370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19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0909AB-6F89-49F3-B965-A584CECBF452}" type="doc">
      <dgm:prSet loTypeId="urn:microsoft.com/office/officeart/2009/3/layout/PieProcess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pPr latinLnBrk="1"/>
          <a:endParaRPr lang="ko-KR" altLang="en-US"/>
        </a:p>
      </dgm:t>
    </dgm:pt>
    <dgm:pt modelId="{E9C48E2C-8CB3-4AC7-9078-B94F8C3F256D}">
      <dgm:prSet phldrT="[텍스트]"/>
      <dgm:spPr/>
      <dgm:t>
        <a:bodyPr/>
        <a:lstStyle/>
        <a:p>
          <a:pPr latinLnBrk="1"/>
          <a:r>
            <a:rPr lang="ko-KR" altLang="en-US" dirty="0"/>
            <a:t>월</a:t>
          </a:r>
        </a:p>
      </dgm:t>
    </dgm:pt>
    <dgm:pt modelId="{57C91620-58E9-4C70-836F-95E507097096}" type="parTrans" cxnId="{DCDB83CD-1755-4DFB-BE98-609F2E1D5C5F}">
      <dgm:prSet/>
      <dgm:spPr/>
      <dgm:t>
        <a:bodyPr/>
        <a:lstStyle/>
        <a:p>
          <a:pPr latinLnBrk="1"/>
          <a:endParaRPr lang="ko-KR" altLang="en-US"/>
        </a:p>
      </dgm:t>
    </dgm:pt>
    <dgm:pt modelId="{867D6C85-CCC5-468C-BF20-0069B53BB106}" type="sibTrans" cxnId="{DCDB83CD-1755-4DFB-BE98-609F2E1D5C5F}">
      <dgm:prSet/>
      <dgm:spPr/>
      <dgm:t>
        <a:bodyPr/>
        <a:lstStyle/>
        <a:p>
          <a:pPr latinLnBrk="1"/>
          <a:endParaRPr lang="ko-KR" altLang="en-US"/>
        </a:p>
      </dgm:t>
    </dgm:pt>
    <dgm:pt modelId="{421F7D2E-238E-4E83-97DA-FA0A26BE56C8}">
      <dgm:prSet phldrT="[텍스트]"/>
      <dgm:spPr/>
      <dgm:t>
        <a:bodyPr/>
        <a:lstStyle/>
        <a:p>
          <a:pPr latinLnBrk="1"/>
          <a:r>
            <a:rPr lang="en-US" altLang="ko-KR" dirty="0"/>
            <a:t> </a:t>
          </a:r>
          <a:endParaRPr lang="ko-KR" altLang="en-US" dirty="0"/>
        </a:p>
      </dgm:t>
    </dgm:pt>
    <dgm:pt modelId="{4C620418-9007-4C89-9EF2-E3E0F5CD772C}" type="parTrans" cxnId="{603E8898-028F-4ED7-B345-D5C010486501}">
      <dgm:prSet/>
      <dgm:spPr/>
      <dgm:t>
        <a:bodyPr/>
        <a:lstStyle/>
        <a:p>
          <a:pPr latinLnBrk="1"/>
          <a:endParaRPr lang="ko-KR" altLang="en-US"/>
        </a:p>
      </dgm:t>
    </dgm:pt>
    <dgm:pt modelId="{2FED4B96-746B-4530-86F6-944F8551A062}" type="sibTrans" cxnId="{603E8898-028F-4ED7-B345-D5C010486501}">
      <dgm:prSet/>
      <dgm:spPr/>
      <dgm:t>
        <a:bodyPr/>
        <a:lstStyle/>
        <a:p>
          <a:pPr latinLnBrk="1"/>
          <a:endParaRPr lang="ko-KR" altLang="en-US"/>
        </a:p>
      </dgm:t>
    </dgm:pt>
    <dgm:pt modelId="{55E970A9-BB5A-418E-B348-DABBC26F4614}">
      <dgm:prSet phldrT="[텍스트]"/>
      <dgm:spPr/>
      <dgm:t>
        <a:bodyPr/>
        <a:lstStyle/>
        <a:p>
          <a:pPr latinLnBrk="1"/>
          <a:r>
            <a:rPr lang="ko-KR" altLang="en-US" dirty="0"/>
            <a:t>월</a:t>
          </a:r>
        </a:p>
      </dgm:t>
    </dgm:pt>
    <dgm:pt modelId="{6E5A79E7-4C0B-4068-B557-588CE190A4EC}" type="parTrans" cxnId="{00EA3905-0F24-46E7-A9BA-19E7D2541036}">
      <dgm:prSet/>
      <dgm:spPr/>
      <dgm:t>
        <a:bodyPr/>
        <a:lstStyle/>
        <a:p>
          <a:pPr latinLnBrk="1"/>
          <a:endParaRPr lang="ko-KR" altLang="en-US"/>
        </a:p>
      </dgm:t>
    </dgm:pt>
    <dgm:pt modelId="{84CF0AB2-2D53-469C-877E-2956BBDA1198}" type="sibTrans" cxnId="{00EA3905-0F24-46E7-A9BA-19E7D2541036}">
      <dgm:prSet/>
      <dgm:spPr/>
      <dgm:t>
        <a:bodyPr/>
        <a:lstStyle/>
        <a:p>
          <a:pPr latinLnBrk="1"/>
          <a:endParaRPr lang="ko-KR" altLang="en-US"/>
        </a:p>
      </dgm:t>
    </dgm:pt>
    <dgm:pt modelId="{B2E1A7EE-ADD1-4C8D-85D6-A6721BE84F3D}">
      <dgm:prSet phldrT="[텍스트]"/>
      <dgm:spPr/>
      <dgm:t>
        <a:bodyPr/>
        <a:lstStyle/>
        <a:p>
          <a:pPr latinLnBrk="1"/>
          <a:r>
            <a:rPr lang="en-US" altLang="ko-KR" dirty="0"/>
            <a:t> </a:t>
          </a:r>
          <a:endParaRPr lang="ko-KR" altLang="en-US" dirty="0"/>
        </a:p>
      </dgm:t>
    </dgm:pt>
    <dgm:pt modelId="{8F5D98B2-B4C9-4417-8E05-C4CB39BF86A3}" type="parTrans" cxnId="{3B86455F-E669-4245-B96A-99931F6797C2}">
      <dgm:prSet/>
      <dgm:spPr/>
      <dgm:t>
        <a:bodyPr/>
        <a:lstStyle/>
        <a:p>
          <a:pPr latinLnBrk="1"/>
          <a:endParaRPr lang="ko-KR" altLang="en-US"/>
        </a:p>
      </dgm:t>
    </dgm:pt>
    <dgm:pt modelId="{8F38841B-012B-4B5B-A88B-90A8860690BC}" type="sibTrans" cxnId="{3B86455F-E669-4245-B96A-99931F6797C2}">
      <dgm:prSet/>
      <dgm:spPr/>
      <dgm:t>
        <a:bodyPr/>
        <a:lstStyle/>
        <a:p>
          <a:pPr latinLnBrk="1"/>
          <a:endParaRPr lang="ko-KR" altLang="en-US"/>
        </a:p>
      </dgm:t>
    </dgm:pt>
    <dgm:pt modelId="{324DF8E5-BE4B-4CFB-8B91-8A349D1D2709}">
      <dgm:prSet phldrT="[텍스트]"/>
      <dgm:spPr/>
      <dgm:t>
        <a:bodyPr/>
        <a:lstStyle/>
        <a:p>
          <a:pPr latinLnBrk="1"/>
          <a:r>
            <a:rPr lang="ko-KR" altLang="en-US" dirty="0"/>
            <a:t>월</a:t>
          </a:r>
        </a:p>
      </dgm:t>
    </dgm:pt>
    <dgm:pt modelId="{D98A2309-1BEA-4E12-B971-A90739EEBDD8}" type="parTrans" cxnId="{010EE19C-97F8-4D84-AA7C-361DC800028E}">
      <dgm:prSet/>
      <dgm:spPr/>
      <dgm:t>
        <a:bodyPr/>
        <a:lstStyle/>
        <a:p>
          <a:pPr latinLnBrk="1"/>
          <a:endParaRPr lang="ko-KR" altLang="en-US"/>
        </a:p>
      </dgm:t>
    </dgm:pt>
    <dgm:pt modelId="{1E62F5A1-00E9-47CF-9CCA-2275958135E7}" type="sibTrans" cxnId="{010EE19C-97F8-4D84-AA7C-361DC800028E}">
      <dgm:prSet/>
      <dgm:spPr/>
      <dgm:t>
        <a:bodyPr/>
        <a:lstStyle/>
        <a:p>
          <a:pPr latinLnBrk="1"/>
          <a:endParaRPr lang="ko-KR" altLang="en-US"/>
        </a:p>
      </dgm:t>
    </dgm:pt>
    <dgm:pt modelId="{30BE53CF-99AA-41A0-93AE-7DB3BF52D504}">
      <dgm:prSet phldrT="[텍스트]"/>
      <dgm:spPr/>
      <dgm:t>
        <a:bodyPr/>
        <a:lstStyle/>
        <a:p>
          <a:pPr latinLnBrk="1"/>
          <a:r>
            <a:rPr lang="en-US" altLang="ko-KR" dirty="0"/>
            <a:t> </a:t>
          </a:r>
          <a:endParaRPr lang="ko-KR" altLang="en-US" dirty="0"/>
        </a:p>
      </dgm:t>
    </dgm:pt>
    <dgm:pt modelId="{C21714B8-065E-4399-8B9F-44EB6D44C53C}" type="parTrans" cxnId="{867CBA77-F4A3-48D6-8945-11FA6EA39F8F}">
      <dgm:prSet/>
      <dgm:spPr/>
      <dgm:t>
        <a:bodyPr/>
        <a:lstStyle/>
        <a:p>
          <a:pPr latinLnBrk="1"/>
          <a:endParaRPr lang="ko-KR" altLang="en-US"/>
        </a:p>
      </dgm:t>
    </dgm:pt>
    <dgm:pt modelId="{CFD4C9D3-7B0B-40E3-AF11-C5218FE97A74}" type="sibTrans" cxnId="{867CBA77-F4A3-48D6-8945-11FA6EA39F8F}">
      <dgm:prSet/>
      <dgm:spPr/>
      <dgm:t>
        <a:bodyPr/>
        <a:lstStyle/>
        <a:p>
          <a:pPr latinLnBrk="1"/>
          <a:endParaRPr lang="ko-KR" altLang="en-US"/>
        </a:p>
      </dgm:t>
    </dgm:pt>
    <dgm:pt modelId="{37485DDB-B907-4E6F-AA2A-5209971B34F1}" type="pres">
      <dgm:prSet presAssocID="{CD0909AB-6F89-49F3-B965-A584CECBF452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F8C60811-74F7-41FD-84CE-2D572EE22969}" type="pres">
      <dgm:prSet presAssocID="{E9C48E2C-8CB3-4AC7-9078-B94F8C3F256D}" presName="ParentComposite" presStyleCnt="0"/>
      <dgm:spPr/>
    </dgm:pt>
    <dgm:pt modelId="{B85D3B41-64C6-4FCC-9C8B-EFACC4A388B7}" type="pres">
      <dgm:prSet presAssocID="{E9C48E2C-8CB3-4AC7-9078-B94F8C3F256D}" presName="Chord" presStyleLbl="bgShp" presStyleIdx="0" presStyleCnt="3"/>
      <dgm:spPr/>
    </dgm:pt>
    <dgm:pt modelId="{1EBF190E-8F9A-486D-94AC-B20B584B6972}" type="pres">
      <dgm:prSet presAssocID="{E9C48E2C-8CB3-4AC7-9078-B94F8C3F256D}" presName="Pie" presStyleLbl="alignNode1" presStyleIdx="0" presStyleCnt="3"/>
      <dgm:spPr/>
    </dgm:pt>
    <dgm:pt modelId="{C1470F9F-DDDD-467F-B275-4F64777773CD}" type="pres">
      <dgm:prSet presAssocID="{E9C48E2C-8CB3-4AC7-9078-B94F8C3F256D}" presName="Parent" presStyleLbl="revTx" presStyleIdx="0" presStyleCnt="6">
        <dgm:presLayoutVars>
          <dgm:chMax val="1"/>
          <dgm:chPref val="1"/>
          <dgm:bulletEnabled val="1"/>
        </dgm:presLayoutVars>
      </dgm:prSet>
      <dgm:spPr/>
    </dgm:pt>
    <dgm:pt modelId="{A337D8DC-669B-4986-94D7-3872038B32B6}" type="pres">
      <dgm:prSet presAssocID="{2FED4B96-746B-4530-86F6-944F8551A062}" presName="negSibTrans" presStyleCnt="0"/>
      <dgm:spPr/>
    </dgm:pt>
    <dgm:pt modelId="{0A80DD96-BAE9-4E1B-8712-FE45CE01AD1A}" type="pres">
      <dgm:prSet presAssocID="{E9C48E2C-8CB3-4AC7-9078-B94F8C3F256D}" presName="composite" presStyleCnt="0"/>
      <dgm:spPr/>
    </dgm:pt>
    <dgm:pt modelId="{D0559DD1-332B-467F-A6D8-F959CA828C8B}" type="pres">
      <dgm:prSet presAssocID="{E9C48E2C-8CB3-4AC7-9078-B94F8C3F256D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916995F7-7663-4488-98E3-5913813D1F4D}" type="pres">
      <dgm:prSet presAssocID="{867D6C85-CCC5-468C-BF20-0069B53BB106}" presName="sibTrans" presStyleCnt="0"/>
      <dgm:spPr/>
    </dgm:pt>
    <dgm:pt modelId="{2A36346B-C607-44CA-BF9C-1A212A57A42E}" type="pres">
      <dgm:prSet presAssocID="{55E970A9-BB5A-418E-B348-DABBC26F4614}" presName="ParentComposite" presStyleCnt="0"/>
      <dgm:spPr/>
    </dgm:pt>
    <dgm:pt modelId="{57C8D5C2-9AF5-47E3-AF7D-026FDEC03783}" type="pres">
      <dgm:prSet presAssocID="{55E970A9-BB5A-418E-B348-DABBC26F4614}" presName="Chord" presStyleLbl="bgShp" presStyleIdx="1" presStyleCnt="3"/>
      <dgm:spPr/>
    </dgm:pt>
    <dgm:pt modelId="{9605D2F3-F6B1-4B40-9291-22AF5BB274CA}" type="pres">
      <dgm:prSet presAssocID="{55E970A9-BB5A-418E-B348-DABBC26F4614}" presName="Pie" presStyleLbl="alignNode1" presStyleIdx="1" presStyleCnt="3"/>
      <dgm:spPr/>
    </dgm:pt>
    <dgm:pt modelId="{C129C3AB-BAF2-47F0-BCC0-4639E99C5B88}" type="pres">
      <dgm:prSet presAssocID="{55E970A9-BB5A-418E-B348-DABBC26F4614}" presName="Parent" presStyleLbl="revTx" presStyleIdx="2" presStyleCnt="6">
        <dgm:presLayoutVars>
          <dgm:chMax val="1"/>
          <dgm:chPref val="1"/>
          <dgm:bulletEnabled val="1"/>
        </dgm:presLayoutVars>
      </dgm:prSet>
      <dgm:spPr/>
    </dgm:pt>
    <dgm:pt modelId="{9A02D603-DE0C-4E7E-876D-ABC02835343E}" type="pres">
      <dgm:prSet presAssocID="{8F38841B-012B-4B5B-A88B-90A8860690BC}" presName="negSibTrans" presStyleCnt="0"/>
      <dgm:spPr/>
    </dgm:pt>
    <dgm:pt modelId="{C87F5202-752B-41C0-8971-7B89FEF91CFD}" type="pres">
      <dgm:prSet presAssocID="{55E970A9-BB5A-418E-B348-DABBC26F4614}" presName="composite" presStyleCnt="0"/>
      <dgm:spPr/>
    </dgm:pt>
    <dgm:pt modelId="{761C403B-C943-4B38-848B-80DB11E434FE}" type="pres">
      <dgm:prSet presAssocID="{55E970A9-BB5A-418E-B348-DABBC26F4614}" presName="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0EFBFF7F-BB42-49C7-9AAE-89D510B36F63}" type="pres">
      <dgm:prSet presAssocID="{84CF0AB2-2D53-469C-877E-2956BBDA1198}" presName="sibTrans" presStyleCnt="0"/>
      <dgm:spPr/>
    </dgm:pt>
    <dgm:pt modelId="{A5DA0842-EF53-4DF4-852C-70ECFF7EF234}" type="pres">
      <dgm:prSet presAssocID="{324DF8E5-BE4B-4CFB-8B91-8A349D1D2709}" presName="ParentComposite" presStyleCnt="0"/>
      <dgm:spPr/>
    </dgm:pt>
    <dgm:pt modelId="{BBE03D97-2566-4171-A986-C2456FAD2EE6}" type="pres">
      <dgm:prSet presAssocID="{324DF8E5-BE4B-4CFB-8B91-8A349D1D2709}" presName="Chord" presStyleLbl="bgShp" presStyleIdx="2" presStyleCnt="3"/>
      <dgm:spPr/>
    </dgm:pt>
    <dgm:pt modelId="{B3CF6D32-E908-4483-83EF-AA2DDE553FC7}" type="pres">
      <dgm:prSet presAssocID="{324DF8E5-BE4B-4CFB-8B91-8A349D1D2709}" presName="Pie" presStyleLbl="alignNode1" presStyleIdx="2" presStyleCnt="3"/>
      <dgm:spPr>
        <a:solidFill>
          <a:srgbClr val="781D2C"/>
        </a:solidFill>
      </dgm:spPr>
    </dgm:pt>
    <dgm:pt modelId="{30E940A1-A262-43F9-B129-E52CE5F1FC81}" type="pres">
      <dgm:prSet presAssocID="{324DF8E5-BE4B-4CFB-8B91-8A349D1D2709}" presName="Parent" presStyleLbl="revTx" presStyleIdx="4" presStyleCnt="6">
        <dgm:presLayoutVars>
          <dgm:chMax val="1"/>
          <dgm:chPref val="1"/>
          <dgm:bulletEnabled val="1"/>
        </dgm:presLayoutVars>
      </dgm:prSet>
      <dgm:spPr/>
    </dgm:pt>
    <dgm:pt modelId="{596B05E4-A451-420D-A85C-E7E3C2442977}" type="pres">
      <dgm:prSet presAssocID="{CFD4C9D3-7B0B-40E3-AF11-C5218FE97A74}" presName="negSibTrans" presStyleCnt="0"/>
      <dgm:spPr/>
    </dgm:pt>
    <dgm:pt modelId="{26A04081-083C-4972-9FE7-D74B0E30AE5C}" type="pres">
      <dgm:prSet presAssocID="{324DF8E5-BE4B-4CFB-8B91-8A349D1D2709}" presName="composite" presStyleCnt="0"/>
      <dgm:spPr/>
    </dgm:pt>
    <dgm:pt modelId="{AC67614E-3E85-4E81-B464-DD6BF2D6D010}" type="pres">
      <dgm:prSet presAssocID="{324DF8E5-BE4B-4CFB-8B91-8A349D1D2709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0EA3905-0F24-46E7-A9BA-19E7D2541036}" srcId="{CD0909AB-6F89-49F3-B965-A584CECBF452}" destId="{55E970A9-BB5A-418E-B348-DABBC26F4614}" srcOrd="1" destOrd="0" parTransId="{6E5A79E7-4C0B-4068-B557-588CE190A4EC}" sibTransId="{84CF0AB2-2D53-469C-877E-2956BBDA1198}"/>
    <dgm:cxn modelId="{94127610-A32A-452F-AA77-D3D904E0F681}" type="presOf" srcId="{B2E1A7EE-ADD1-4C8D-85D6-A6721BE84F3D}" destId="{761C403B-C943-4B38-848B-80DB11E434FE}" srcOrd="0" destOrd="0" presId="urn:microsoft.com/office/officeart/2009/3/layout/PieProcess"/>
    <dgm:cxn modelId="{E4B8202C-49CF-4FD8-9965-873BA841EEB8}" type="presOf" srcId="{30BE53CF-99AA-41A0-93AE-7DB3BF52D504}" destId="{AC67614E-3E85-4E81-B464-DD6BF2D6D010}" srcOrd="0" destOrd="0" presId="urn:microsoft.com/office/officeart/2009/3/layout/PieProcess"/>
    <dgm:cxn modelId="{3B86455F-E669-4245-B96A-99931F6797C2}" srcId="{55E970A9-BB5A-418E-B348-DABBC26F4614}" destId="{B2E1A7EE-ADD1-4C8D-85D6-A6721BE84F3D}" srcOrd="0" destOrd="0" parTransId="{8F5D98B2-B4C9-4417-8E05-C4CB39BF86A3}" sibTransId="{8F38841B-012B-4B5B-A88B-90A8860690BC}"/>
    <dgm:cxn modelId="{A818AB65-9CB6-4517-BD58-F3F46A35BA4B}" type="presOf" srcId="{421F7D2E-238E-4E83-97DA-FA0A26BE56C8}" destId="{D0559DD1-332B-467F-A6D8-F959CA828C8B}" srcOrd="0" destOrd="0" presId="urn:microsoft.com/office/officeart/2009/3/layout/PieProcess"/>
    <dgm:cxn modelId="{85F32A46-B10A-476F-9526-96B11D73F168}" type="presOf" srcId="{55E970A9-BB5A-418E-B348-DABBC26F4614}" destId="{C129C3AB-BAF2-47F0-BCC0-4639E99C5B88}" srcOrd="0" destOrd="0" presId="urn:microsoft.com/office/officeart/2009/3/layout/PieProcess"/>
    <dgm:cxn modelId="{867CBA77-F4A3-48D6-8945-11FA6EA39F8F}" srcId="{324DF8E5-BE4B-4CFB-8B91-8A349D1D2709}" destId="{30BE53CF-99AA-41A0-93AE-7DB3BF52D504}" srcOrd="0" destOrd="0" parTransId="{C21714B8-065E-4399-8B9F-44EB6D44C53C}" sibTransId="{CFD4C9D3-7B0B-40E3-AF11-C5218FE97A74}"/>
    <dgm:cxn modelId="{603E8898-028F-4ED7-B345-D5C010486501}" srcId="{E9C48E2C-8CB3-4AC7-9078-B94F8C3F256D}" destId="{421F7D2E-238E-4E83-97DA-FA0A26BE56C8}" srcOrd="0" destOrd="0" parTransId="{4C620418-9007-4C89-9EF2-E3E0F5CD772C}" sibTransId="{2FED4B96-746B-4530-86F6-944F8551A062}"/>
    <dgm:cxn modelId="{010EE19C-97F8-4D84-AA7C-361DC800028E}" srcId="{CD0909AB-6F89-49F3-B965-A584CECBF452}" destId="{324DF8E5-BE4B-4CFB-8B91-8A349D1D2709}" srcOrd="2" destOrd="0" parTransId="{D98A2309-1BEA-4E12-B971-A90739EEBDD8}" sibTransId="{1E62F5A1-00E9-47CF-9CCA-2275958135E7}"/>
    <dgm:cxn modelId="{81B166A2-3AFF-4976-A92E-8AFD9CFE507F}" type="presOf" srcId="{CD0909AB-6F89-49F3-B965-A584CECBF452}" destId="{37485DDB-B907-4E6F-AA2A-5209971B34F1}" srcOrd="0" destOrd="0" presId="urn:microsoft.com/office/officeart/2009/3/layout/PieProcess"/>
    <dgm:cxn modelId="{3155DEC1-D8CB-4EBC-A9CC-0B49CE711504}" type="presOf" srcId="{E9C48E2C-8CB3-4AC7-9078-B94F8C3F256D}" destId="{C1470F9F-DDDD-467F-B275-4F64777773CD}" srcOrd="0" destOrd="0" presId="urn:microsoft.com/office/officeart/2009/3/layout/PieProcess"/>
    <dgm:cxn modelId="{DCDB83CD-1755-4DFB-BE98-609F2E1D5C5F}" srcId="{CD0909AB-6F89-49F3-B965-A584CECBF452}" destId="{E9C48E2C-8CB3-4AC7-9078-B94F8C3F256D}" srcOrd="0" destOrd="0" parTransId="{57C91620-58E9-4C70-836F-95E507097096}" sibTransId="{867D6C85-CCC5-468C-BF20-0069B53BB106}"/>
    <dgm:cxn modelId="{BF3437F0-7933-44E5-A291-2B364D32723C}" type="presOf" srcId="{324DF8E5-BE4B-4CFB-8B91-8A349D1D2709}" destId="{30E940A1-A262-43F9-B129-E52CE5F1FC81}" srcOrd="0" destOrd="0" presId="urn:microsoft.com/office/officeart/2009/3/layout/PieProcess"/>
    <dgm:cxn modelId="{D58E17AE-B0EB-4FAA-9DAD-45A28B7E6A5B}" type="presParOf" srcId="{37485DDB-B907-4E6F-AA2A-5209971B34F1}" destId="{F8C60811-74F7-41FD-84CE-2D572EE22969}" srcOrd="0" destOrd="0" presId="urn:microsoft.com/office/officeart/2009/3/layout/PieProcess"/>
    <dgm:cxn modelId="{02E73306-7F9A-49F3-9CCF-41AB9217E230}" type="presParOf" srcId="{F8C60811-74F7-41FD-84CE-2D572EE22969}" destId="{B85D3B41-64C6-4FCC-9C8B-EFACC4A388B7}" srcOrd="0" destOrd="0" presId="urn:microsoft.com/office/officeart/2009/3/layout/PieProcess"/>
    <dgm:cxn modelId="{7C745014-35D1-4CA0-ABB1-F6A88CA7BE6E}" type="presParOf" srcId="{F8C60811-74F7-41FD-84CE-2D572EE22969}" destId="{1EBF190E-8F9A-486D-94AC-B20B584B6972}" srcOrd="1" destOrd="0" presId="urn:microsoft.com/office/officeart/2009/3/layout/PieProcess"/>
    <dgm:cxn modelId="{70FACBA6-331D-4F23-86AC-82B9C1674951}" type="presParOf" srcId="{F8C60811-74F7-41FD-84CE-2D572EE22969}" destId="{C1470F9F-DDDD-467F-B275-4F64777773CD}" srcOrd="2" destOrd="0" presId="urn:microsoft.com/office/officeart/2009/3/layout/PieProcess"/>
    <dgm:cxn modelId="{1712742D-5172-4D26-A542-26D2530AC7B4}" type="presParOf" srcId="{37485DDB-B907-4E6F-AA2A-5209971B34F1}" destId="{A337D8DC-669B-4986-94D7-3872038B32B6}" srcOrd="1" destOrd="0" presId="urn:microsoft.com/office/officeart/2009/3/layout/PieProcess"/>
    <dgm:cxn modelId="{14E5DF59-7A2C-45E4-A9F2-F4C024CD3947}" type="presParOf" srcId="{37485DDB-B907-4E6F-AA2A-5209971B34F1}" destId="{0A80DD96-BAE9-4E1B-8712-FE45CE01AD1A}" srcOrd="2" destOrd="0" presId="urn:microsoft.com/office/officeart/2009/3/layout/PieProcess"/>
    <dgm:cxn modelId="{AD7F5193-3E8A-4E1E-B98B-E9B02FA53610}" type="presParOf" srcId="{0A80DD96-BAE9-4E1B-8712-FE45CE01AD1A}" destId="{D0559DD1-332B-467F-A6D8-F959CA828C8B}" srcOrd="0" destOrd="0" presId="urn:microsoft.com/office/officeart/2009/3/layout/PieProcess"/>
    <dgm:cxn modelId="{E3DF11FE-11AF-4EE9-B2B5-3CB52EBEE5C4}" type="presParOf" srcId="{37485DDB-B907-4E6F-AA2A-5209971B34F1}" destId="{916995F7-7663-4488-98E3-5913813D1F4D}" srcOrd="3" destOrd="0" presId="urn:microsoft.com/office/officeart/2009/3/layout/PieProcess"/>
    <dgm:cxn modelId="{654A9C49-7C09-4FF3-85C9-3FE9E211125B}" type="presParOf" srcId="{37485DDB-B907-4E6F-AA2A-5209971B34F1}" destId="{2A36346B-C607-44CA-BF9C-1A212A57A42E}" srcOrd="4" destOrd="0" presId="urn:microsoft.com/office/officeart/2009/3/layout/PieProcess"/>
    <dgm:cxn modelId="{9A58B218-AA59-4E99-A153-7F095EBB9729}" type="presParOf" srcId="{2A36346B-C607-44CA-BF9C-1A212A57A42E}" destId="{57C8D5C2-9AF5-47E3-AF7D-026FDEC03783}" srcOrd="0" destOrd="0" presId="urn:microsoft.com/office/officeart/2009/3/layout/PieProcess"/>
    <dgm:cxn modelId="{1DCC3D0C-5A8E-41A8-B439-5E7642971F0D}" type="presParOf" srcId="{2A36346B-C607-44CA-BF9C-1A212A57A42E}" destId="{9605D2F3-F6B1-4B40-9291-22AF5BB274CA}" srcOrd="1" destOrd="0" presId="urn:microsoft.com/office/officeart/2009/3/layout/PieProcess"/>
    <dgm:cxn modelId="{90E76390-6097-4DA9-9A9E-687B28D6DE12}" type="presParOf" srcId="{2A36346B-C607-44CA-BF9C-1A212A57A42E}" destId="{C129C3AB-BAF2-47F0-BCC0-4639E99C5B88}" srcOrd="2" destOrd="0" presId="urn:microsoft.com/office/officeart/2009/3/layout/PieProcess"/>
    <dgm:cxn modelId="{8AAAB7CD-6422-4EB6-AAC6-C277D04E4E50}" type="presParOf" srcId="{37485DDB-B907-4E6F-AA2A-5209971B34F1}" destId="{9A02D603-DE0C-4E7E-876D-ABC02835343E}" srcOrd="5" destOrd="0" presId="urn:microsoft.com/office/officeart/2009/3/layout/PieProcess"/>
    <dgm:cxn modelId="{97C7AFCE-E606-41AF-A5AC-ED42C89F35A0}" type="presParOf" srcId="{37485DDB-B907-4E6F-AA2A-5209971B34F1}" destId="{C87F5202-752B-41C0-8971-7B89FEF91CFD}" srcOrd="6" destOrd="0" presId="urn:microsoft.com/office/officeart/2009/3/layout/PieProcess"/>
    <dgm:cxn modelId="{15FAD676-BC21-4AB9-9E90-61BD45726C60}" type="presParOf" srcId="{C87F5202-752B-41C0-8971-7B89FEF91CFD}" destId="{761C403B-C943-4B38-848B-80DB11E434FE}" srcOrd="0" destOrd="0" presId="urn:microsoft.com/office/officeart/2009/3/layout/PieProcess"/>
    <dgm:cxn modelId="{BCEA8E56-2BD8-4F93-82BC-32B9FCA211B6}" type="presParOf" srcId="{37485DDB-B907-4E6F-AA2A-5209971B34F1}" destId="{0EFBFF7F-BB42-49C7-9AAE-89D510B36F63}" srcOrd="7" destOrd="0" presId="urn:microsoft.com/office/officeart/2009/3/layout/PieProcess"/>
    <dgm:cxn modelId="{348A3ADE-0DDF-4D8F-B572-443C42CC6DB0}" type="presParOf" srcId="{37485DDB-B907-4E6F-AA2A-5209971B34F1}" destId="{A5DA0842-EF53-4DF4-852C-70ECFF7EF234}" srcOrd="8" destOrd="0" presId="urn:microsoft.com/office/officeart/2009/3/layout/PieProcess"/>
    <dgm:cxn modelId="{254E903E-F73F-43D1-8AD7-59819C57E9ED}" type="presParOf" srcId="{A5DA0842-EF53-4DF4-852C-70ECFF7EF234}" destId="{BBE03D97-2566-4171-A986-C2456FAD2EE6}" srcOrd="0" destOrd="0" presId="urn:microsoft.com/office/officeart/2009/3/layout/PieProcess"/>
    <dgm:cxn modelId="{BC1515A5-2704-41D7-8F31-3B96453E2BA8}" type="presParOf" srcId="{A5DA0842-EF53-4DF4-852C-70ECFF7EF234}" destId="{B3CF6D32-E908-4483-83EF-AA2DDE553FC7}" srcOrd="1" destOrd="0" presId="urn:microsoft.com/office/officeart/2009/3/layout/PieProcess"/>
    <dgm:cxn modelId="{28F2BA92-7FDD-4BBE-8310-E9DD3993828B}" type="presParOf" srcId="{A5DA0842-EF53-4DF4-852C-70ECFF7EF234}" destId="{30E940A1-A262-43F9-B129-E52CE5F1FC81}" srcOrd="2" destOrd="0" presId="urn:microsoft.com/office/officeart/2009/3/layout/PieProcess"/>
    <dgm:cxn modelId="{5D95B16F-9418-4572-A78E-FF23DEFD9AFA}" type="presParOf" srcId="{37485DDB-B907-4E6F-AA2A-5209971B34F1}" destId="{596B05E4-A451-420D-A85C-E7E3C2442977}" srcOrd="9" destOrd="0" presId="urn:microsoft.com/office/officeart/2009/3/layout/PieProcess"/>
    <dgm:cxn modelId="{21849BE0-CBD4-4D32-83E2-DF86275FF09C}" type="presParOf" srcId="{37485DDB-B907-4E6F-AA2A-5209971B34F1}" destId="{26A04081-083C-4972-9FE7-D74B0E30AE5C}" srcOrd="10" destOrd="0" presId="urn:microsoft.com/office/officeart/2009/3/layout/PieProcess"/>
    <dgm:cxn modelId="{3A596F4B-5C25-4691-B0D8-86B990D93D72}" type="presParOf" srcId="{26A04081-083C-4972-9FE7-D74B0E30AE5C}" destId="{AC67614E-3E85-4E81-B464-DD6BF2D6D010}" srcOrd="0" destOrd="0" presId="urn:microsoft.com/office/officeart/2009/3/layout/Pi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5D3B41-64C6-4FCC-9C8B-EFACC4A388B7}">
      <dsp:nvSpPr>
        <dsp:cNvPr id="0" name=""/>
        <dsp:cNvSpPr/>
      </dsp:nvSpPr>
      <dsp:spPr>
        <a:xfrm>
          <a:off x="4862" y="153821"/>
          <a:ext cx="1193353" cy="1193353"/>
        </a:xfrm>
        <a:prstGeom prst="chord">
          <a:avLst>
            <a:gd name="adj1" fmla="val 4800000"/>
            <a:gd name="adj2" fmla="val 1680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BF190E-8F9A-486D-94AC-B20B584B6972}">
      <dsp:nvSpPr>
        <dsp:cNvPr id="0" name=""/>
        <dsp:cNvSpPr/>
      </dsp:nvSpPr>
      <dsp:spPr>
        <a:xfrm>
          <a:off x="124198" y="273156"/>
          <a:ext cx="954683" cy="954683"/>
        </a:xfrm>
        <a:prstGeom prst="pie">
          <a:avLst>
            <a:gd name="adj1" fmla="val 12600000"/>
            <a:gd name="adj2" fmla="val 162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470F9F-DDDD-467F-B275-4F64777773CD}">
      <dsp:nvSpPr>
        <dsp:cNvPr id="0" name=""/>
        <dsp:cNvSpPr/>
      </dsp:nvSpPr>
      <dsp:spPr>
        <a:xfrm rot="16200000">
          <a:off x="-1367494" y="2838867"/>
          <a:ext cx="3460726" cy="716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000" kern="1200" dirty="0"/>
            <a:t>월</a:t>
          </a:r>
        </a:p>
      </dsp:txBody>
      <dsp:txXfrm>
        <a:off x="-1367494" y="2838867"/>
        <a:ext cx="3460726" cy="716012"/>
      </dsp:txXfrm>
    </dsp:sp>
    <dsp:sp modelId="{D0559DD1-332B-467F-A6D8-F959CA828C8B}">
      <dsp:nvSpPr>
        <dsp:cNvPr id="0" name=""/>
        <dsp:cNvSpPr/>
      </dsp:nvSpPr>
      <dsp:spPr>
        <a:xfrm>
          <a:off x="840210" y="153821"/>
          <a:ext cx="2386707" cy="4773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600" kern="1200" dirty="0"/>
            <a:t> </a:t>
          </a:r>
          <a:endParaRPr lang="ko-KR" altLang="en-US" sz="3600" kern="1200" dirty="0"/>
        </a:p>
      </dsp:txBody>
      <dsp:txXfrm>
        <a:off x="840210" y="153821"/>
        <a:ext cx="2386707" cy="4773415"/>
      </dsp:txXfrm>
    </dsp:sp>
    <dsp:sp modelId="{57C8D5C2-9AF5-47E3-AF7D-026FDEC03783}">
      <dsp:nvSpPr>
        <dsp:cNvPr id="0" name=""/>
        <dsp:cNvSpPr/>
      </dsp:nvSpPr>
      <dsp:spPr>
        <a:xfrm>
          <a:off x="3646772" y="153821"/>
          <a:ext cx="1193353" cy="1193353"/>
        </a:xfrm>
        <a:prstGeom prst="chord">
          <a:avLst>
            <a:gd name="adj1" fmla="val 4800000"/>
            <a:gd name="adj2" fmla="val 1680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05D2F3-F6B1-4B40-9291-22AF5BB274CA}">
      <dsp:nvSpPr>
        <dsp:cNvPr id="0" name=""/>
        <dsp:cNvSpPr/>
      </dsp:nvSpPr>
      <dsp:spPr>
        <a:xfrm>
          <a:off x="3766107" y="273156"/>
          <a:ext cx="954683" cy="954683"/>
        </a:xfrm>
        <a:prstGeom prst="pie">
          <a:avLst>
            <a:gd name="adj1" fmla="val 9000000"/>
            <a:gd name="adj2" fmla="val 1620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accent3">
              <a:hueOff val="1355300"/>
              <a:satOff val="50000"/>
              <a:lumOff val="-7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29C3AB-BAF2-47F0-BCC0-4639E99C5B88}">
      <dsp:nvSpPr>
        <dsp:cNvPr id="0" name=""/>
        <dsp:cNvSpPr/>
      </dsp:nvSpPr>
      <dsp:spPr>
        <a:xfrm rot="16200000">
          <a:off x="2274415" y="2838867"/>
          <a:ext cx="3460726" cy="716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000" kern="1200" dirty="0"/>
            <a:t>월</a:t>
          </a:r>
        </a:p>
      </dsp:txBody>
      <dsp:txXfrm>
        <a:off x="2274415" y="2838867"/>
        <a:ext cx="3460726" cy="716012"/>
      </dsp:txXfrm>
    </dsp:sp>
    <dsp:sp modelId="{761C403B-C943-4B38-848B-80DB11E434FE}">
      <dsp:nvSpPr>
        <dsp:cNvPr id="0" name=""/>
        <dsp:cNvSpPr/>
      </dsp:nvSpPr>
      <dsp:spPr>
        <a:xfrm>
          <a:off x="4482119" y="153821"/>
          <a:ext cx="2386707" cy="4773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600" kern="1200" dirty="0"/>
            <a:t> </a:t>
          </a:r>
          <a:endParaRPr lang="ko-KR" altLang="en-US" sz="3600" kern="1200" dirty="0"/>
        </a:p>
      </dsp:txBody>
      <dsp:txXfrm>
        <a:off x="4482119" y="153821"/>
        <a:ext cx="2386707" cy="4773415"/>
      </dsp:txXfrm>
    </dsp:sp>
    <dsp:sp modelId="{BBE03D97-2566-4171-A986-C2456FAD2EE6}">
      <dsp:nvSpPr>
        <dsp:cNvPr id="0" name=""/>
        <dsp:cNvSpPr/>
      </dsp:nvSpPr>
      <dsp:spPr>
        <a:xfrm>
          <a:off x="7288681" y="153821"/>
          <a:ext cx="1193353" cy="1193353"/>
        </a:xfrm>
        <a:prstGeom prst="chord">
          <a:avLst>
            <a:gd name="adj1" fmla="val 4800000"/>
            <a:gd name="adj2" fmla="val 1680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CF6D32-E908-4483-83EF-AA2DDE553FC7}">
      <dsp:nvSpPr>
        <dsp:cNvPr id="0" name=""/>
        <dsp:cNvSpPr/>
      </dsp:nvSpPr>
      <dsp:spPr>
        <a:xfrm>
          <a:off x="7408017" y="273156"/>
          <a:ext cx="954683" cy="954683"/>
        </a:xfrm>
        <a:prstGeom prst="pie">
          <a:avLst>
            <a:gd name="adj1" fmla="val 5400000"/>
            <a:gd name="adj2" fmla="val 16200000"/>
          </a:avLst>
        </a:prstGeom>
        <a:solidFill>
          <a:srgbClr val="781D2C"/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40A1-A262-43F9-B129-E52CE5F1FC81}">
      <dsp:nvSpPr>
        <dsp:cNvPr id="0" name=""/>
        <dsp:cNvSpPr/>
      </dsp:nvSpPr>
      <dsp:spPr>
        <a:xfrm rot="16200000">
          <a:off x="5916324" y="2838867"/>
          <a:ext cx="3460726" cy="716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000" kern="1200" dirty="0"/>
            <a:t>월</a:t>
          </a:r>
        </a:p>
      </dsp:txBody>
      <dsp:txXfrm>
        <a:off x="5916324" y="2838867"/>
        <a:ext cx="3460726" cy="716012"/>
      </dsp:txXfrm>
    </dsp:sp>
    <dsp:sp modelId="{AC67614E-3E85-4E81-B464-DD6BF2D6D010}">
      <dsp:nvSpPr>
        <dsp:cNvPr id="0" name=""/>
        <dsp:cNvSpPr/>
      </dsp:nvSpPr>
      <dsp:spPr>
        <a:xfrm>
          <a:off x="8124029" y="153821"/>
          <a:ext cx="2386707" cy="4773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600" kern="1200" dirty="0"/>
            <a:t> </a:t>
          </a:r>
          <a:endParaRPr lang="ko-KR" altLang="en-US" sz="3600" kern="1200" dirty="0"/>
        </a:p>
      </dsp:txBody>
      <dsp:txXfrm>
        <a:off x="8124029" y="153821"/>
        <a:ext cx="2386707" cy="47734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PieProcess">
  <dgm:title val=""/>
  <dgm:desc val=""/>
  <dgm:catLst>
    <dgm:cat type="list" pri="8600"/>
    <dgm:cat type="process" pri="4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</dgm:alg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w" for="ch" forName="ParentComposite" refType="w" fact="0.5"/>
      <dgm:constr type="h" for="ch" forName="ParentComposite" refType="h"/>
      <dgm:constr type="w" for="ch" forName="negSibTrans" refType="h" refFor="ch" refForName="composite" fact="-0.075"/>
      <dgm:constr type="w" for="ch" forName="sibTrans" refType="w" refFor="ch" refForName="composite" fact="0.0425"/>
    </dgm:constrLst>
    <dgm:forEach name="nodesForEach" axis="ch" ptType="node" cnt="7">
      <dgm:layoutNode name="ParentComposite">
        <dgm:alg type="composite">
          <dgm:param type="ar" val="0.2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l" for="ch" forName="Chord" refType="w" fact="0"/>
              <dgm:constr type="t" for="ch" forName="Chord" refType="h" fact="0"/>
              <dgm:constr type="w" for="ch" forName="Chord" refType="w"/>
              <dgm:constr type="h" for="ch" forName="Chord" refType="h" fact="0.25"/>
              <dgm:constr type="l" for="ch" forName="Pie" refType="w" fact="0.1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if>
          <dgm:else name="Name6">
            <dgm:constrLst>
              <dgm:constr type="r" for="ch" forName="Parent" refType="w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r" for="ch" forName="Chord" refType="w"/>
              <dgm:constr type="t" for="ch" forName="Chord" refType="h" fact="0"/>
              <dgm:constr type="w" for="ch" forName="Chord" refType="w"/>
              <dgm:constr type="h" for="ch" forName="Chord" refType="h" fact="0.25"/>
              <dgm:constr type="r" for="ch" forName="Pie" refType="w" fact="0.9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else>
        </dgm:choose>
        <dgm:layoutNode name="Chord" styleLbl="bgShp">
          <dgm:alg type="sp"/>
          <dgm:choose name="Name7">
            <dgm:if name="Name8" func="var" arg="dir" op="equ" val="norm">
              <dgm:shape xmlns:r="http://schemas.openxmlformats.org/officeDocument/2006/relationships" type="chord" r:blip="">
                <dgm:adjLst>
                  <dgm:adj idx="1" val="80"/>
                  <dgm:adj idx="2" val="-80"/>
                </dgm:adjLst>
              </dgm:shape>
            </dgm:if>
            <dgm:else name="Name9">
              <dgm:shape xmlns:r="http://schemas.openxmlformats.org/officeDocument/2006/relationships" rot="180" type="chord" r:blip="">
                <dgm:adjLst>
                  <dgm:adj idx="1" val="80"/>
                  <dgm:adj idx="2" val="-80"/>
                </dgm:adjLst>
              </dgm:shape>
            </dgm:else>
          </dgm:choose>
          <dgm:presOf/>
        </dgm:layoutNode>
        <dgm:layoutNode name="Pie" styleLbl="alignNode1">
          <dgm:alg type="sp"/>
          <dgm:choose name="Name10">
            <dgm:if name="Name11" func="var" arg="dir" op="equ" val="norm">
              <dgm:choose name="Name12">
                <dgm:if name="Name13" axis="precedSib" ptType="node" func="cnt" op="equ" val="0">
                  <dgm:choose name="Name14">
                    <dgm:if name="Name1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1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17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if name="Name18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35"/>
                          <dgm:adj idx="2" val="-90"/>
                        </dgm:adjLst>
                      </dgm:shape>
                    </dgm:if>
                    <dgm:if name="Name19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26"/>
                          <dgm:adj idx="2" val="-90"/>
                        </dgm:adjLst>
                      </dgm:shape>
                    </dgm:if>
                    <dgm:if name="Name20" axis="followSib" ptType="node" func="cnt" op="equ" val="5">
                      <dgm:shape xmlns:r="http://schemas.openxmlformats.org/officeDocument/2006/relationships" type="pie" r:blip="">
                        <dgm:adjLst>
                          <dgm:adj idx="1" val="-120"/>
                          <dgm:adj idx="2" val="-90"/>
                        </dgm:adjLst>
                      </dgm:shape>
                    </dgm:if>
                    <dgm:else name="Name21">
                      <dgm:shape xmlns:r="http://schemas.openxmlformats.org/officeDocument/2006/relationships" type="pie" r:blip="">
                        <dgm:adjLst>
                          <dgm:adj idx="1" val="-115.7143"/>
                          <dgm:adj idx="2" val="-90"/>
                        </dgm:adjLst>
                      </dgm:shape>
                    </dgm:else>
                  </dgm:choose>
                </dgm:if>
                <dgm:if name="Name22" axis="precedSib" ptType="node" func="cnt" op="equ" val="1">
                  <dgm:choose name="Name23">
                    <dgm:if name="Name24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25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if name="Name26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27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62"/>
                          <dgm:adj idx="2" val="-90"/>
                        </dgm:adjLst>
                      </dgm:shape>
                    </dgm:if>
                    <dgm:if name="Name28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else name="Name29">
                      <dgm:shape xmlns:r="http://schemas.openxmlformats.org/officeDocument/2006/relationships" type="pie" r:blip="">
                        <dgm:adjLst>
                          <dgm:adj idx="1" val="-141.4286"/>
                          <dgm:adj idx="2" val="-90"/>
                        </dgm:adjLst>
                      </dgm:shape>
                    </dgm:else>
                  </dgm:choose>
                </dgm:if>
                <dgm:if name="Name30" axis="precedSib" ptType="node" func="cnt" op="equ" val="2">
                  <dgm:choose name="Name31">
                    <dgm:if name="Name32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33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35"/>
                          <dgm:adj idx="2" val="-90"/>
                        </dgm:adjLst>
                      </dgm:shape>
                    </dgm:if>
                    <dgm:if name="Name34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62"/>
                          <dgm:adj idx="2" val="-90"/>
                        </dgm:adjLst>
                      </dgm:shape>
                    </dgm:if>
                    <dgm:if name="Name35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else name="Name36">
                      <dgm:shape xmlns:r="http://schemas.openxmlformats.org/officeDocument/2006/relationships" type="pie" r:blip="">
                        <dgm:adjLst>
                          <dgm:adj idx="1" val="-167.1429"/>
                          <dgm:adj idx="2" val="-90"/>
                        </dgm:adjLst>
                      </dgm:shape>
                    </dgm:else>
                  </dgm:choose>
                </dgm:if>
                <dgm:if name="Name37" axis="precedSib" ptType="node" func="cnt" op="equ" val="3">
                  <dgm:choose name="Name38">
                    <dgm:if name="Name39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0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6"/>
                          <dgm:adj idx="2" val="-90"/>
                        </dgm:adjLst>
                      </dgm:shape>
                    </dgm:if>
                    <dgm:if name="Name41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else name="Name42">
                      <dgm:shape xmlns:r="http://schemas.openxmlformats.org/officeDocument/2006/relationships" type="pie" r:blip="">
                        <dgm:adjLst>
                          <dgm:adj idx="1" val="167.1429"/>
                          <dgm:adj idx="2" val="-90"/>
                        </dgm:adjLst>
                      </dgm:shape>
                    </dgm:else>
                  </dgm:choose>
                </dgm:if>
                <dgm:if name="Name43" axis="precedSib" ptType="node" func="cnt" op="equ" val="4">
                  <dgm:choose name="Name44">
                    <dgm:if name="Name4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0"/>
                          <dgm:adj idx="2" val="-90"/>
                        </dgm:adjLst>
                      </dgm:shape>
                    </dgm:if>
                    <dgm:else name="Name47">
                      <dgm:shape xmlns:r="http://schemas.openxmlformats.org/officeDocument/2006/relationships" type="pie" r:blip="">
                        <dgm:adjLst>
                          <dgm:adj idx="1" val="141.4286"/>
                          <dgm:adj idx="2" val="-90"/>
                        </dgm:adjLst>
                      </dgm:shape>
                    </dgm:else>
                  </dgm:choose>
                </dgm:if>
                <dgm:if name="Name48" axis="precedSib" ptType="node" func="cnt" op="equ" val="5">
                  <dgm:choose name="Name49">
                    <dgm:if name="Name50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51">
                      <dgm:shape xmlns:r="http://schemas.openxmlformats.org/officeDocument/2006/relationships" type="pie" r:blip="">
                        <dgm:adjLst>
                          <dgm:adj idx="1" val="115.7143"/>
                          <dgm:adj idx="2" val="-90"/>
                        </dgm:adjLst>
                      </dgm:shape>
                    </dgm:else>
                  </dgm:choose>
                </dgm:if>
                <dgm:else name="Name52">
                  <dgm:shape xmlns:r="http://schemas.openxmlformats.org/officeDocument/2006/relationships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if>
            <dgm:else name="Name53">
              <dgm:choose name="Name54">
                <dgm:if name="Name55" axis="precedSib" ptType="node" func="cnt" op="equ" val="0">
                  <dgm:choose name="Name56">
                    <dgm:if name="Name5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5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59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if name="Name60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35"/>
                        </dgm:adjLst>
                      </dgm:shape>
                    </dgm:if>
                    <dgm:if name="Name61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6"/>
                        </dgm:adjLst>
                      </dgm:shape>
                    </dgm:if>
                    <dgm:if name="Name62" axis="followSib" ptType="node" func="cnt" op="equ" val="5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0"/>
                        </dgm:adjLst>
                      </dgm:shape>
                    </dgm:if>
                    <dgm:else name="Name6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15.7143"/>
                        </dgm:adjLst>
                      </dgm:shape>
                    </dgm:else>
                  </dgm:choose>
                </dgm:if>
                <dgm:if name="Name64" axis="precedSib" ptType="node" func="cnt" op="equ" val="1">
                  <dgm:choose name="Name65">
                    <dgm:if name="Name66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67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if name="Name68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69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2"/>
                        </dgm:adjLst>
                      </dgm:shape>
                    </dgm:if>
                    <dgm:if name="Name70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else name="Name7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41.4286"/>
                        </dgm:adjLst>
                      </dgm:shape>
                    </dgm:else>
                  </dgm:choose>
                </dgm:if>
                <dgm:if name="Name72" axis="precedSib" ptType="node" func="cnt" op="equ" val="2">
                  <dgm:choose name="Name73">
                    <dgm:if name="Name74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75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35"/>
                        </dgm:adjLst>
                      </dgm:shape>
                    </dgm:if>
                    <dgm:if name="Name76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2"/>
                        </dgm:adjLst>
                      </dgm:shape>
                    </dgm:if>
                    <dgm:if name="Name77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else name="Name78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7.1429"/>
                        </dgm:adjLst>
                      </dgm:shape>
                    </dgm:else>
                  </dgm:choose>
                </dgm:if>
                <dgm:if name="Name79" axis="precedSib" ptType="node" func="cnt" op="equ" val="3">
                  <dgm:choose name="Name80">
                    <dgm:if name="Name81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2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6"/>
                        </dgm:adjLst>
                      </dgm:shape>
                    </dgm:if>
                    <dgm:if name="Name83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else name="Name8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7.1429"/>
                        </dgm:adjLst>
                      </dgm:shape>
                    </dgm:else>
                  </dgm:choose>
                </dgm:if>
                <dgm:if name="Name85" axis="precedSib" ptType="node" func="cnt" op="equ" val="4">
                  <dgm:choose name="Name86">
                    <dgm:if name="Name8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0"/>
                        </dgm:adjLst>
                      </dgm:shape>
                    </dgm:if>
                    <dgm:else name="Name89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41.4286"/>
                        </dgm:adjLst>
                      </dgm:shape>
                    </dgm:else>
                  </dgm:choose>
                </dgm:if>
                <dgm:if name="Name90" axis="precedSib" ptType="node" func="cnt" op="equ" val="5">
                  <dgm:choose name="Name91">
                    <dgm:if name="Name92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9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15.7143"/>
                        </dgm:adjLst>
                      </dgm:shape>
                    </dgm:else>
                  </dgm:choose>
                </dgm:if>
                <dgm:else name="Name94">
                  <dgm:shape xmlns:r="http://schemas.openxmlformats.org/officeDocument/2006/relationships" rot="180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else>
          </dgm:choose>
          <dgm:presOf/>
        </dgm:layoutNode>
        <dgm:layoutNode name="Parent" styleLbl="revTx">
          <dgm:varLst>
            <dgm:chMax val="1"/>
            <dgm:chPref val="1"/>
            <dgm:bulletEnabled val="1"/>
          </dgm:varLst>
          <dgm:choose name="Name95">
            <dgm:if name="Name96" func="var" arg="dir" op="equ" val="norm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autoTxRot" val="grav"/>
              </dgm:alg>
            </dgm:if>
            <dgm:else name="Name97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autoTxRot" val="grav"/>
              </dgm:alg>
            </dgm:else>
          </dgm:choose>
          <dgm:choose name="Name98">
            <dgm:if name="Name99" func="var" arg="dir" op="equ" val="norm">
              <dgm:shape xmlns:r="http://schemas.openxmlformats.org/officeDocument/2006/relationships" rot="-90" type="rect" r:blip="">
                <dgm:adjLst/>
              </dgm:shape>
            </dgm:if>
            <dgm:else name="Name100">
              <dgm:shape xmlns:r="http://schemas.openxmlformats.org/officeDocument/2006/relationships" rot="90" type="rect" r:blip="">
                <dgm:adjLst/>
              </dgm:shape>
            </dgm:else>
          </dgm:choose>
          <dgm:presOf axis="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</dgm:layoutNode>
      <dgm:choose name="Name101">
        <dgm:if name="Name102" axis="ch" ptType="node" func="cnt" op="gte" val="1">
          <dgm:forEach name="negSibTransForEach" axis="ch" ptType="sibTrans" hideLastTrans="0" cnt="1">
            <dgm:layoutNode name="neg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  <dgm:layoutNode name="composite">
            <dgm:alg type="composite">
              <dgm:param type="ar" val="0.5"/>
            </dgm:alg>
            <dgm:shape xmlns:r="http://schemas.openxmlformats.org/officeDocument/2006/relationships" r:blip="">
              <dgm:adjLst/>
            </dgm:shape>
            <dgm:choose name="Name103">
              <dgm:if name="Name104" func="var" arg="dir" op="equ" val="norm">
                <dgm:constrLst>
                  <dgm:constr type="l" for="ch" forName="Child" refType="w" fact="0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if>
              <dgm:else name="Name105">
                <dgm:constrLst>
                  <dgm:constr type="r" for="ch" forName="Child" refType="w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else>
            </dgm:choose>
            <dgm:ruleLst/>
            <dgm:layoutNode name="Child" styleLbl="revTx">
              <dgm:varLst>
                <dgm:chMax val="0"/>
                <dgm:chPref val="0"/>
                <dgm:bulletEnabled val="1"/>
              </dgm:varLst>
              <dgm:choose name="Name106">
                <dgm:if name="Name107" func="var" arg="dir" op="equ" val="norm">
                  <dgm:alg type="tx">
                    <dgm:param type="parTxLTRAlign" val="l"/>
                    <dgm:param type="parTxRTLAlign" val="r"/>
                    <dgm:param type="txAnchorVert" val="t"/>
                  </dgm:alg>
                </dgm:if>
                <dgm:else name="Name108">
                  <dgm:alg type="tx">
                    <dgm:param type="parTxLTRAlign" val="r"/>
                    <dgm:param type="parTxRTLAlign" val="l"/>
                    <dgm:param type="txAnchorVert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"/>
                <dgm:constr type="rMarg" refType="primFontSz" fact="0"/>
                <dgm:constr type="tMarg" refType="primFontSz" fact="0"/>
                <dgm:constr type="bMarg" refType="primFontSz" fact="0"/>
              </dgm:constrLst>
              <dgm:ruleLst>
                <dgm:rule type="primFontSz" val="5" fact="NaN" max="NaN"/>
              </dgm:ruleLst>
            </dgm:layoutNode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</dgm:if>
        <dgm:else name="Name10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53F7A-43E5-41AB-B140-F7018F116FD5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64D5F-7C5C-4B1D-8166-5A3828B7E7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880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64D5F-7C5C-4B1D-8166-5A3828B7E73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38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64D5F-7C5C-4B1D-8166-5A3828B7E73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427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64D5F-7C5C-4B1D-8166-5A3828B7E73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126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64D5F-7C5C-4B1D-8166-5A3828B7E73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347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64D5F-7C5C-4B1D-8166-5A3828B7E73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781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64D5F-7C5C-4B1D-8166-5A3828B7E73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8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64D5F-7C5C-4B1D-8166-5A3828B7E73C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609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4653232" y="2441274"/>
            <a:ext cx="7000335" cy="1003731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ko-KR" altLang="en-US" dirty="0"/>
              <a:t>전체 발표의 대주제를 적어주세요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4653231" y="3452038"/>
            <a:ext cx="7000335" cy="495671"/>
          </a:xfrm>
        </p:spPr>
        <p:txBody>
          <a:bodyPr anchor="ctr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발표의 목적 혹은 대회 주제를 적어주세요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D5C60EB-213E-4AEC-9A14-481C7C38EA96}"/>
              </a:ext>
            </a:extLst>
          </p:cNvPr>
          <p:cNvCxnSpPr/>
          <p:nvPr userDrawn="1"/>
        </p:nvCxnSpPr>
        <p:spPr>
          <a:xfrm>
            <a:off x="4528869" y="2868274"/>
            <a:ext cx="0" cy="524974"/>
          </a:xfrm>
          <a:prstGeom prst="line">
            <a:avLst/>
          </a:prstGeom>
          <a:ln w="28575">
            <a:solidFill>
              <a:srgbClr val="8B0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E71C157D-A784-4249-A7B9-9D7F294C8E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438" y="2791653"/>
            <a:ext cx="4183062" cy="601596"/>
          </a:xfrm>
        </p:spPr>
        <p:txBody>
          <a:bodyPr anchor="ctr">
            <a:normAutofit/>
          </a:bodyPr>
          <a:lstStyle>
            <a:lvl1pPr marL="0" indent="0" algn="r">
              <a:buNone/>
              <a:defRPr sz="2800"/>
            </a:lvl1pPr>
          </a:lstStyle>
          <a:p>
            <a:pPr lvl="0"/>
            <a:r>
              <a:rPr lang="ko-KR" altLang="en-US" dirty="0"/>
              <a:t>작성자 이름을 적어주세요</a:t>
            </a: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4237F361-B611-40AB-8C77-957A6E1C89D6}"/>
              </a:ext>
            </a:extLst>
          </p:cNvPr>
          <p:cNvSpPr/>
          <p:nvPr userDrawn="1"/>
        </p:nvSpPr>
        <p:spPr>
          <a:xfrm rot="5400000">
            <a:off x="388187" y="-388190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CCDB250A-A0E5-46E7-9D14-25885C365E51}"/>
              </a:ext>
            </a:extLst>
          </p:cNvPr>
          <p:cNvSpPr/>
          <p:nvPr userDrawn="1"/>
        </p:nvSpPr>
        <p:spPr>
          <a:xfrm rot="16200000">
            <a:off x="10251056" y="4917056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A913D3F-9FF3-48AD-90FB-F664F0D888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941" y="80326"/>
            <a:ext cx="4326810" cy="117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73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52357" y="1553117"/>
            <a:ext cx="6274586" cy="1353986"/>
          </a:xfrm>
          <a:solidFill>
            <a:srgbClr val="8B0902"/>
          </a:solidFill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952357" y="2907103"/>
            <a:ext cx="6274586" cy="1353986"/>
          </a:xfrm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176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지막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E742C50-7023-4E97-902C-A42EABD0488B}"/>
              </a:ext>
            </a:extLst>
          </p:cNvPr>
          <p:cNvCxnSpPr>
            <a:cxnSpLocks/>
          </p:cNvCxnSpPr>
          <p:nvPr userDrawn="1"/>
        </p:nvCxnSpPr>
        <p:spPr>
          <a:xfrm>
            <a:off x="5136208" y="3571336"/>
            <a:ext cx="1919585" cy="0"/>
          </a:xfrm>
          <a:prstGeom prst="line">
            <a:avLst/>
          </a:prstGeom>
          <a:ln w="28575">
            <a:solidFill>
              <a:srgbClr val="8B0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ACF26E6B-577C-415B-BB30-5A479AEFABC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1400" y="3666226"/>
            <a:ext cx="5029200" cy="1041241"/>
          </a:xfrm>
        </p:spPr>
        <p:txBody>
          <a:bodyPr/>
          <a:lstStyle>
            <a:lvl1pPr marL="0" indent="0" algn="ctr">
              <a:buNone/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ko-KR" altLang="en-US" dirty="0"/>
              <a:t>작성자 명</a:t>
            </a:r>
            <a:r>
              <a:rPr lang="en-US" altLang="ko-KR" dirty="0"/>
              <a:t>(</a:t>
            </a:r>
            <a:r>
              <a:rPr lang="ko-KR" altLang="en-US" dirty="0"/>
              <a:t>팀</a:t>
            </a:r>
            <a:r>
              <a:rPr lang="en-US" altLang="ko-KR" dirty="0"/>
              <a:t>)</a:t>
            </a:r>
            <a:r>
              <a:rPr lang="ko-KR" altLang="en-US" dirty="0"/>
              <a:t>을 넣어주세요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438B05-D557-4D87-BA7A-ECFC263CFDF0}"/>
              </a:ext>
            </a:extLst>
          </p:cNvPr>
          <p:cNvSpPr/>
          <p:nvPr userDrawn="1"/>
        </p:nvSpPr>
        <p:spPr>
          <a:xfrm>
            <a:off x="0" y="1"/>
            <a:ext cx="12192000" cy="514350"/>
          </a:xfrm>
          <a:prstGeom prst="rect">
            <a:avLst/>
          </a:prstGeom>
          <a:solidFill>
            <a:srgbClr val="8B0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0BC98F-D4CB-4FB4-BD37-0DA5AAA9BA98}"/>
              </a:ext>
            </a:extLst>
          </p:cNvPr>
          <p:cNvSpPr/>
          <p:nvPr userDrawn="1"/>
        </p:nvSpPr>
        <p:spPr>
          <a:xfrm>
            <a:off x="0" y="6140429"/>
            <a:ext cx="12192000" cy="717571"/>
          </a:xfrm>
          <a:prstGeom prst="rect">
            <a:avLst/>
          </a:prstGeom>
          <a:solidFill>
            <a:srgbClr val="8B0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4E127DF-EEAA-4D29-B933-7074ACC942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571" y="6189833"/>
            <a:ext cx="2216727" cy="60409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271940A-4F46-43B8-AA36-3F9633230C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77222D"/>
              </a:clrFrom>
              <a:clrTo>
                <a:srgbClr val="77222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5031" y="6201747"/>
            <a:ext cx="2082938" cy="594933"/>
          </a:xfrm>
          <a:prstGeom prst="rect">
            <a:avLst/>
          </a:prstGeom>
        </p:spPr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43D01A6A-6975-4ECE-999D-F6BAE98D8C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47975" y="6527229"/>
            <a:ext cx="6419850" cy="26670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Template</a:t>
            </a:r>
            <a:r>
              <a:rPr lang="ko-KR" altLang="en-US" dirty="0"/>
              <a:t> </a:t>
            </a:r>
            <a:r>
              <a:rPr lang="en-US" altLang="ko-KR" dirty="0"/>
              <a:t>ver. 2.0 by 9th_Park </a:t>
            </a:r>
            <a:r>
              <a:rPr lang="en-US" altLang="ko-KR" dirty="0" err="1"/>
              <a:t>huijae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D1736A-505E-4147-99D9-079809B58C3D}"/>
              </a:ext>
            </a:extLst>
          </p:cNvPr>
          <p:cNvSpPr txBox="1"/>
          <p:nvPr userDrawn="1"/>
        </p:nvSpPr>
        <p:spPr>
          <a:xfrm>
            <a:off x="836762" y="2668185"/>
            <a:ext cx="105069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atin typeface="+mj-ea"/>
                <a:ea typeface="+mj-ea"/>
              </a:rPr>
              <a:t>Thank you</a:t>
            </a:r>
            <a:endParaRPr lang="ko-KR" altLang="en-US" sz="4400" b="1" dirty="0">
              <a:latin typeface="+mj-ea"/>
              <a:ea typeface="+mj-ea"/>
            </a:endParaRPr>
          </a:p>
        </p:txBody>
      </p:sp>
      <p:sp>
        <p:nvSpPr>
          <p:cNvPr id="15" name="텍스트 개체 틀 13">
            <a:extLst>
              <a:ext uri="{FF2B5EF4-FFF2-40B4-BE49-F238E27FC236}">
                <a16:creationId xmlns:a16="http://schemas.microsoft.com/office/drawing/2014/main" id="{5A26C203-15DA-40BD-9119-7689850A82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47975" y="123826"/>
            <a:ext cx="6419850" cy="26670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이곳에는 대회 명을 적어주세요</a:t>
            </a:r>
          </a:p>
        </p:txBody>
      </p:sp>
      <p:sp>
        <p:nvSpPr>
          <p:cNvPr id="17" name="텍스트 개체 틀 13">
            <a:extLst>
              <a:ext uri="{FF2B5EF4-FFF2-40B4-BE49-F238E27FC236}">
                <a16:creationId xmlns:a16="http://schemas.microsoft.com/office/drawing/2014/main" id="{86729CB6-A443-43E0-86D3-898C9837B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7975" y="6232513"/>
            <a:ext cx="6419850" cy="26670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All rights © Copy rights by </a:t>
            </a:r>
            <a:r>
              <a:rPr lang="en-US" altLang="ko-KR" dirty="0" err="1"/>
              <a:t>Kwangwoon</a:t>
            </a:r>
            <a:r>
              <a:rPr lang="en-US" altLang="ko-KR" dirty="0"/>
              <a:t> Univ. robot sports game team – ROːBIT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42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183188" y="1242792"/>
            <a:ext cx="6172200" cy="4626196"/>
          </a:xfrm>
        </p:spPr>
        <p:txBody>
          <a:bodyPr anchor="ctr">
            <a:normAutofit/>
          </a:bodyPr>
          <a:lstStyle>
            <a:lvl1pPr marL="514350" indent="-514350">
              <a:buFont typeface="+mj-lt"/>
              <a:buAutoNum type="arabicPeriod"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첫번째 대주제를 작성</a:t>
            </a:r>
            <a:endParaRPr lang="en-US" altLang="ko-KR" dirty="0"/>
          </a:p>
          <a:p>
            <a:pPr lvl="0"/>
            <a:r>
              <a:rPr lang="ko-KR" altLang="en-US" dirty="0"/>
              <a:t>두번째 대주제를 작성</a:t>
            </a:r>
            <a:endParaRPr lang="en-US" altLang="ko-KR" dirty="0"/>
          </a:p>
          <a:p>
            <a:pPr lvl="0"/>
            <a:r>
              <a:rPr lang="en-US" altLang="ko-KR" dirty="0"/>
              <a:t>…</a:t>
            </a:r>
          </a:p>
          <a:p>
            <a:pPr lvl="1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3159376"/>
            <a:ext cx="3932237" cy="2709611"/>
          </a:xfrm>
        </p:spPr>
        <p:txBody>
          <a:bodyPr/>
          <a:lstStyle>
            <a:lvl1pPr marL="0" indent="0" algn="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첫번째 슬라이드에 적은 발표 주제를 적어줍니다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24FE10-1B6D-45B6-91D9-AE59A76CF4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142863"/>
            <a:ext cx="1953741" cy="5324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417B1C-1253-4230-A501-9A2D4AF98798}"/>
              </a:ext>
            </a:extLst>
          </p:cNvPr>
          <p:cNvSpPr txBox="1"/>
          <p:nvPr userDrawn="1"/>
        </p:nvSpPr>
        <p:spPr>
          <a:xfrm>
            <a:off x="838200" y="2383032"/>
            <a:ext cx="3933825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altLang="ko-KR" sz="4400" b="1" dirty="0"/>
              <a:t>INDEX</a:t>
            </a:r>
            <a:endParaRPr lang="ko-KR" altLang="en-US" sz="4400" b="1" dirty="0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21398672-E4B9-40C7-94C8-24260351869E}"/>
              </a:ext>
            </a:extLst>
          </p:cNvPr>
          <p:cNvSpPr/>
          <p:nvPr userDrawn="1"/>
        </p:nvSpPr>
        <p:spPr>
          <a:xfrm rot="5400000">
            <a:off x="388187" y="-388190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C2C456D8-FA61-422E-895F-40E67EB02520}"/>
              </a:ext>
            </a:extLst>
          </p:cNvPr>
          <p:cNvSpPr/>
          <p:nvPr userDrawn="1"/>
        </p:nvSpPr>
        <p:spPr>
          <a:xfrm rot="16200000">
            <a:off x="10251056" y="4917056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1122D1-B310-4D8B-B7CD-F39EBB48032A}"/>
              </a:ext>
            </a:extLst>
          </p:cNvPr>
          <p:cNvCxnSpPr>
            <a:cxnSpLocks/>
          </p:cNvCxnSpPr>
          <p:nvPr userDrawn="1"/>
        </p:nvCxnSpPr>
        <p:spPr>
          <a:xfrm>
            <a:off x="4977443" y="2383032"/>
            <a:ext cx="0" cy="2366696"/>
          </a:xfrm>
          <a:prstGeom prst="line">
            <a:avLst/>
          </a:prstGeom>
          <a:ln w="28575">
            <a:solidFill>
              <a:srgbClr val="8B0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030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로봇의 목적과 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70780" y="224287"/>
            <a:ext cx="9375477" cy="66581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로봇의 목적과 목표</a:t>
            </a:r>
            <a:r>
              <a:rPr lang="en-US" altLang="ko-KR" dirty="0"/>
              <a:t>(</a:t>
            </a:r>
            <a:r>
              <a:rPr lang="ko-KR" altLang="en-US" dirty="0"/>
              <a:t>기능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DC3CEEF-3A50-48BE-A515-E74889B754DB}"/>
              </a:ext>
            </a:extLst>
          </p:cNvPr>
          <p:cNvCxnSpPr/>
          <p:nvPr userDrawn="1"/>
        </p:nvCxnSpPr>
        <p:spPr>
          <a:xfrm>
            <a:off x="405442" y="296115"/>
            <a:ext cx="0" cy="524974"/>
          </a:xfrm>
          <a:prstGeom prst="line">
            <a:avLst/>
          </a:prstGeom>
          <a:ln w="57150">
            <a:solidFill>
              <a:srgbClr val="8B0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FDDCDC1-CAA2-4D59-8873-8D9A57DDA9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142863"/>
            <a:ext cx="1953741" cy="532428"/>
          </a:xfrm>
          <a:prstGeom prst="rect">
            <a:avLst/>
          </a:prstGeom>
        </p:spPr>
      </p:pic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3F967C0F-6CB3-4602-A333-74451B1317F5}"/>
              </a:ext>
            </a:extLst>
          </p:cNvPr>
          <p:cNvSpPr/>
          <p:nvPr userDrawn="1"/>
        </p:nvSpPr>
        <p:spPr>
          <a:xfrm rot="16200000">
            <a:off x="10251056" y="4917056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1CB4A43B-2DBF-416B-B07B-85472313A5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501" y="1095376"/>
            <a:ext cx="8039100" cy="1943100"/>
          </a:xfrm>
        </p:spPr>
        <p:txBody>
          <a:bodyPr/>
          <a:lstStyle>
            <a:lvl1pPr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로봇의 목적</a:t>
            </a:r>
            <a:r>
              <a:rPr lang="en-US" altLang="ko-KR" dirty="0"/>
              <a:t> - </a:t>
            </a:r>
            <a:r>
              <a:rPr lang="ko-KR" altLang="en-US" dirty="0"/>
              <a:t>사용처나 해결하려는 문제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ACF9592-4C30-43B2-BF3D-B2EF1BED921A}"/>
              </a:ext>
            </a:extLst>
          </p:cNvPr>
          <p:cNvSpPr/>
          <p:nvPr userDrawn="1"/>
        </p:nvSpPr>
        <p:spPr>
          <a:xfrm>
            <a:off x="9668674" y="2846678"/>
            <a:ext cx="2458566" cy="2458566"/>
          </a:xfrm>
          <a:prstGeom prst="ellipse">
            <a:avLst/>
          </a:prstGeom>
          <a:solidFill>
            <a:srgbClr val="F2CAD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58250FD-44BE-48F6-947B-38961CE4EE3F}"/>
              </a:ext>
            </a:extLst>
          </p:cNvPr>
          <p:cNvSpPr/>
          <p:nvPr userDrawn="1"/>
        </p:nvSpPr>
        <p:spPr>
          <a:xfrm>
            <a:off x="8726499" y="4054716"/>
            <a:ext cx="1884351" cy="1884351"/>
          </a:xfrm>
          <a:prstGeom prst="ellipse">
            <a:avLst/>
          </a:prstGeom>
          <a:solidFill>
            <a:srgbClr val="FBEF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FCE765E-D2B9-4F0B-8347-3C8F5EA96AE3}"/>
              </a:ext>
            </a:extLst>
          </p:cNvPr>
          <p:cNvSpPr/>
          <p:nvPr userDrawn="1"/>
        </p:nvSpPr>
        <p:spPr>
          <a:xfrm>
            <a:off x="9708931" y="2124630"/>
            <a:ext cx="1394046" cy="1394046"/>
          </a:xfrm>
          <a:prstGeom prst="ellipse">
            <a:avLst/>
          </a:prstGeom>
          <a:solidFill>
            <a:srgbClr val="FBEF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3093B8C-4A46-45CA-9D60-A832942A4B94}"/>
              </a:ext>
            </a:extLst>
          </p:cNvPr>
          <p:cNvSpPr/>
          <p:nvPr userDrawn="1"/>
        </p:nvSpPr>
        <p:spPr>
          <a:xfrm>
            <a:off x="9037744" y="1201545"/>
            <a:ext cx="944456" cy="944456"/>
          </a:xfrm>
          <a:prstGeom prst="ellipse">
            <a:avLst/>
          </a:prstGeom>
          <a:solidFill>
            <a:srgbClr val="FBEF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F7D3CF0-7973-4E59-9E85-CE487239BE69}"/>
              </a:ext>
            </a:extLst>
          </p:cNvPr>
          <p:cNvSpPr/>
          <p:nvPr userDrawn="1"/>
        </p:nvSpPr>
        <p:spPr>
          <a:xfrm>
            <a:off x="11124184" y="1633670"/>
            <a:ext cx="687037" cy="687037"/>
          </a:xfrm>
          <a:prstGeom prst="ellipse">
            <a:avLst/>
          </a:prstGeom>
          <a:solidFill>
            <a:srgbClr val="FBEF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내용 개체 틀 17">
            <a:extLst>
              <a:ext uri="{FF2B5EF4-FFF2-40B4-BE49-F238E27FC236}">
                <a16:creationId xmlns:a16="http://schemas.microsoft.com/office/drawing/2014/main" id="{918E38CC-3EE7-4856-973C-0AD891DDE82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858250" y="1854822"/>
            <a:ext cx="3146425" cy="31464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관련 이미지 사진</a:t>
            </a:r>
            <a:r>
              <a:rPr lang="en-US" altLang="ko-KR" dirty="0"/>
              <a:t> </a:t>
            </a:r>
            <a:r>
              <a:rPr lang="ko-KR" altLang="en-US" dirty="0"/>
              <a:t>첨부</a:t>
            </a:r>
          </a:p>
        </p:txBody>
      </p:sp>
      <p:sp>
        <p:nvSpPr>
          <p:cNvPr id="19" name="텍스트 개체 틀 10">
            <a:extLst>
              <a:ext uri="{FF2B5EF4-FFF2-40B4-BE49-F238E27FC236}">
                <a16:creationId xmlns:a16="http://schemas.microsoft.com/office/drawing/2014/main" id="{B2F5015B-D6F6-4AE6-91EC-71F6278E74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1501" y="3428034"/>
            <a:ext cx="8039100" cy="1943100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ko-KR" altLang="en-US" dirty="0"/>
              <a:t>로봇의 목표 </a:t>
            </a:r>
            <a:r>
              <a:rPr lang="en-US" altLang="ko-KR" dirty="0"/>
              <a:t>- </a:t>
            </a:r>
            <a:r>
              <a:rPr lang="ko-KR" altLang="en-US" dirty="0"/>
              <a:t>목표 스펙 </a:t>
            </a:r>
            <a:r>
              <a:rPr lang="en-US" altLang="ko-KR" dirty="0"/>
              <a:t>or </a:t>
            </a:r>
            <a:r>
              <a:rPr lang="ko-KR" altLang="en-US" dirty="0"/>
              <a:t>기능</a:t>
            </a:r>
          </a:p>
        </p:txBody>
      </p:sp>
    </p:spTree>
    <p:extLst>
      <p:ext uri="{BB962C8B-B14F-4D97-AF65-F5344CB8AC3E}">
        <p14:creationId xmlns:p14="http://schemas.microsoft.com/office/powerpoint/2010/main" val="3685839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70780" y="224287"/>
            <a:ext cx="9375477" cy="66581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슬라이드 제목 기입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70780" y="1066500"/>
            <a:ext cx="11031748" cy="5075508"/>
          </a:xfrm>
        </p:spPr>
        <p:txBody>
          <a:bodyPr/>
          <a:lstStyle>
            <a:lvl1pPr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내용 및 컨텐츠 기입란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DC3CEEF-3A50-48BE-A515-E74889B754DB}"/>
              </a:ext>
            </a:extLst>
          </p:cNvPr>
          <p:cNvCxnSpPr/>
          <p:nvPr userDrawn="1"/>
        </p:nvCxnSpPr>
        <p:spPr>
          <a:xfrm>
            <a:off x="405442" y="296115"/>
            <a:ext cx="0" cy="524974"/>
          </a:xfrm>
          <a:prstGeom prst="line">
            <a:avLst/>
          </a:prstGeom>
          <a:ln w="57150">
            <a:solidFill>
              <a:srgbClr val="8B0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FDDCDC1-CAA2-4D59-8873-8D9A57DDA9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142863"/>
            <a:ext cx="1953741" cy="532428"/>
          </a:xfrm>
          <a:prstGeom prst="rect">
            <a:avLst/>
          </a:prstGeom>
        </p:spPr>
      </p:pic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3F967C0F-6CB3-4602-A333-74451B1317F5}"/>
              </a:ext>
            </a:extLst>
          </p:cNvPr>
          <p:cNvSpPr/>
          <p:nvPr userDrawn="1"/>
        </p:nvSpPr>
        <p:spPr>
          <a:xfrm rot="16200000">
            <a:off x="10251056" y="4917056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322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완성된 로봇의 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401439-21E6-4C77-A731-3C0A5D35D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D7D0C5C-3990-4D1C-930A-DD95DAF04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92F906-F713-455B-822E-9326257F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7C07A74-7306-4B90-81B8-C1FA45A65047}"/>
              </a:ext>
            </a:extLst>
          </p:cNvPr>
          <p:cNvSpPr/>
          <p:nvPr userDrawn="1"/>
        </p:nvSpPr>
        <p:spPr>
          <a:xfrm>
            <a:off x="1105260" y="1412065"/>
            <a:ext cx="2932980" cy="2932980"/>
          </a:xfrm>
          <a:prstGeom prst="ellipse">
            <a:avLst/>
          </a:prstGeom>
          <a:solidFill>
            <a:srgbClr val="F2CA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4DF98AB-00C2-4DA3-8902-539D95C1F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04900" y="1412065"/>
            <a:ext cx="2933700" cy="293334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ko-KR" altLang="en-US" dirty="0"/>
              <a:t>이곳에 로봇 사진을 넣어주세요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A02564A-FDCA-4A70-9029-656F2CADA5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00203" y="2078336"/>
            <a:ext cx="1112118" cy="44426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ko-KR" altLang="en-US" dirty="0"/>
              <a:t>특징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텍스트 개체 틀 9">
            <a:extLst>
              <a:ext uri="{FF2B5EF4-FFF2-40B4-BE49-F238E27FC236}">
                <a16:creationId xmlns:a16="http://schemas.microsoft.com/office/drawing/2014/main" id="{BA21B628-171C-4FB3-B535-BDC57E1429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00203" y="4345405"/>
            <a:ext cx="1112118" cy="44426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ko-KR" altLang="en-US" dirty="0"/>
              <a:t>특징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558D921E-86A8-4DD2-AE5B-4813930FDF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12321" y="1209854"/>
            <a:ext cx="5389054" cy="2181225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ko-KR" altLang="en-US" dirty="0"/>
              <a:t>로봇 장점 </a:t>
            </a:r>
            <a:r>
              <a:rPr lang="ko-KR" altLang="en-US" dirty="0" err="1"/>
              <a:t>개조식</a:t>
            </a:r>
            <a:r>
              <a:rPr lang="ko-KR" altLang="en-US" dirty="0"/>
              <a:t> 서술</a:t>
            </a:r>
          </a:p>
          <a:p>
            <a:pPr lvl="0"/>
            <a:r>
              <a:rPr lang="en-US" altLang="ko-KR" dirty="0"/>
              <a:t>Or</a:t>
            </a:r>
            <a:r>
              <a:rPr lang="ko-KR" altLang="en-US" dirty="0"/>
              <a:t> 목표 </a:t>
            </a:r>
            <a:r>
              <a:rPr lang="ko-KR" altLang="en-US" dirty="0" err="1"/>
              <a:t>달성률</a:t>
            </a:r>
            <a:endParaRPr lang="ko-KR" altLang="en-US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F49F3257-89CE-4666-A038-2BFB1F6DF844}"/>
              </a:ext>
            </a:extLst>
          </p:cNvPr>
          <p:cNvCxnSpPr>
            <a:stCxn id="10" idx="1"/>
            <a:endCxn id="11" idx="1"/>
          </p:cNvCxnSpPr>
          <p:nvPr userDrawn="1"/>
        </p:nvCxnSpPr>
        <p:spPr>
          <a:xfrm rot="10800000" flipV="1">
            <a:off x="4500203" y="2300465"/>
            <a:ext cx="12700" cy="2267069"/>
          </a:xfrm>
          <a:prstGeom prst="bentConnector3">
            <a:avLst>
              <a:gd name="adj1" fmla="val 180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B55290E-52B4-4D25-B29D-8FA7A603843F}"/>
              </a:ext>
            </a:extLst>
          </p:cNvPr>
          <p:cNvCxnSpPr>
            <a:stCxn id="8" idx="3"/>
          </p:cNvCxnSpPr>
          <p:nvPr userDrawn="1"/>
        </p:nvCxnSpPr>
        <p:spPr>
          <a:xfrm flipV="1">
            <a:off x="4038600" y="2878555"/>
            <a:ext cx="247650" cy="1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텍스트 개체 틀 12">
            <a:extLst>
              <a:ext uri="{FF2B5EF4-FFF2-40B4-BE49-F238E27FC236}">
                <a16:creationId xmlns:a16="http://schemas.microsoft.com/office/drawing/2014/main" id="{B3E097F1-18A8-4AB4-BF59-AECB83DF37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12321" y="3476921"/>
            <a:ext cx="5389054" cy="2181225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ko-KR" altLang="en-US" dirty="0"/>
              <a:t>로봇 단점 </a:t>
            </a:r>
            <a:r>
              <a:rPr lang="ko-KR" altLang="en-US" dirty="0" err="1"/>
              <a:t>개조식</a:t>
            </a:r>
            <a:r>
              <a:rPr lang="ko-KR" altLang="en-US" dirty="0"/>
              <a:t> 서술</a:t>
            </a:r>
            <a:endParaRPr lang="en-US" altLang="ko-KR" dirty="0"/>
          </a:p>
          <a:p>
            <a:pPr lvl="0"/>
            <a:r>
              <a:rPr lang="en-US" altLang="ko-KR" dirty="0"/>
              <a:t>Or</a:t>
            </a:r>
            <a:r>
              <a:rPr lang="ko-KR" altLang="en-US" dirty="0"/>
              <a:t> 활용 가능 경우 서술</a:t>
            </a: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F615318C-3C08-4EE9-969A-63C993260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780" y="224287"/>
            <a:ext cx="9375477" cy="66581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20B1F93-C5B6-4E51-A7E6-8C652EF210B5}"/>
              </a:ext>
            </a:extLst>
          </p:cNvPr>
          <p:cNvCxnSpPr/>
          <p:nvPr userDrawn="1"/>
        </p:nvCxnSpPr>
        <p:spPr>
          <a:xfrm>
            <a:off x="405442" y="296115"/>
            <a:ext cx="0" cy="524974"/>
          </a:xfrm>
          <a:prstGeom prst="line">
            <a:avLst/>
          </a:prstGeom>
          <a:ln w="57150">
            <a:solidFill>
              <a:srgbClr val="8B0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7354A2C2-526A-4347-8092-103D73367BE9}"/>
              </a:ext>
            </a:extLst>
          </p:cNvPr>
          <p:cNvSpPr/>
          <p:nvPr userDrawn="1"/>
        </p:nvSpPr>
        <p:spPr>
          <a:xfrm rot="16200000">
            <a:off x="10251056" y="4917056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84F30342-0F19-4731-A4D8-276C60F0104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4367716"/>
            <a:ext cx="3448050" cy="181401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altLang="ko-KR" dirty="0"/>
              <a:t>Ex) </a:t>
            </a:r>
            <a:r>
              <a:rPr lang="ko-KR" altLang="en-US" dirty="0"/>
              <a:t>로봇명칭 </a:t>
            </a:r>
            <a:r>
              <a:rPr lang="en-US" altLang="ko-KR" dirty="0"/>
              <a:t>: </a:t>
            </a:r>
            <a:r>
              <a:rPr lang="ko-KR" altLang="en-US" dirty="0" err="1"/>
              <a:t>새빛</a:t>
            </a:r>
            <a:endParaRPr lang="en-US" altLang="ko-KR" dirty="0"/>
          </a:p>
          <a:p>
            <a:pPr lvl="0"/>
            <a:r>
              <a:rPr lang="ko-KR" altLang="en-US" dirty="0"/>
              <a:t>무게 </a:t>
            </a:r>
            <a:r>
              <a:rPr lang="en-US" altLang="ko-KR" dirty="0"/>
              <a:t>: 7.15kg</a:t>
            </a:r>
          </a:p>
          <a:p>
            <a:pPr lvl="0"/>
            <a:r>
              <a:rPr lang="ko-KR" altLang="en-US" dirty="0"/>
              <a:t>크기 </a:t>
            </a:r>
            <a:r>
              <a:rPr lang="en-US" altLang="ko-KR" dirty="0"/>
              <a:t>: 25 * 22 * 30 (cm*cm*cm)</a:t>
            </a:r>
          </a:p>
          <a:p>
            <a:pPr lvl="0"/>
            <a:r>
              <a:rPr lang="ko-KR" altLang="en-US" dirty="0"/>
              <a:t>전압 </a:t>
            </a:r>
            <a:r>
              <a:rPr lang="en-US" altLang="ko-KR" dirty="0"/>
              <a:t>: 7.4V</a:t>
            </a:r>
          </a:p>
          <a:p>
            <a:pPr lvl="0"/>
            <a:r>
              <a:rPr lang="ko-KR" altLang="en-US" dirty="0"/>
              <a:t>자유도 </a:t>
            </a:r>
            <a:r>
              <a:rPr lang="en-US" altLang="ko-KR" dirty="0"/>
              <a:t>: 12(DOF)</a:t>
            </a:r>
          </a:p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6337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0780" y="224287"/>
            <a:ext cx="9375477" cy="66581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DC3CEEF-3A50-48BE-A515-E74889B754DB}"/>
              </a:ext>
            </a:extLst>
          </p:cNvPr>
          <p:cNvCxnSpPr/>
          <p:nvPr userDrawn="1"/>
        </p:nvCxnSpPr>
        <p:spPr>
          <a:xfrm>
            <a:off x="405442" y="296115"/>
            <a:ext cx="0" cy="524974"/>
          </a:xfrm>
          <a:prstGeom prst="line">
            <a:avLst/>
          </a:prstGeom>
          <a:ln w="57150">
            <a:solidFill>
              <a:srgbClr val="8B0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FDDCDC1-CAA2-4D59-8873-8D9A57DDA9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142863"/>
            <a:ext cx="1953741" cy="532428"/>
          </a:xfrm>
          <a:prstGeom prst="rect">
            <a:avLst/>
          </a:prstGeom>
        </p:spPr>
      </p:pic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3F967C0F-6CB3-4602-A333-74451B1317F5}"/>
              </a:ext>
            </a:extLst>
          </p:cNvPr>
          <p:cNvSpPr/>
          <p:nvPr userDrawn="1"/>
        </p:nvSpPr>
        <p:spPr>
          <a:xfrm rot="16200000">
            <a:off x="10251056" y="4917056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108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주차별 스케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70780" y="224287"/>
            <a:ext cx="9375477" cy="66581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 err="1"/>
              <a:t>주차별</a:t>
            </a:r>
            <a:r>
              <a:rPr lang="ko-KR" altLang="en-US" dirty="0"/>
              <a:t> 스케줄 시기 기입</a:t>
            </a:r>
            <a:r>
              <a:rPr lang="en-US" altLang="ko-KR" dirty="0"/>
              <a:t>(ex. 8</a:t>
            </a:r>
            <a:r>
              <a:rPr lang="ko-KR" altLang="en-US" dirty="0"/>
              <a:t>월 </a:t>
            </a:r>
            <a:r>
              <a:rPr lang="en-US" altLang="ko-KR" dirty="0"/>
              <a:t>2</a:t>
            </a:r>
            <a:r>
              <a:rPr lang="ko-KR" altLang="en-US" dirty="0"/>
              <a:t>주차 계획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DC3CEEF-3A50-48BE-A515-E74889B754DB}"/>
              </a:ext>
            </a:extLst>
          </p:cNvPr>
          <p:cNvCxnSpPr/>
          <p:nvPr userDrawn="1"/>
        </p:nvCxnSpPr>
        <p:spPr>
          <a:xfrm>
            <a:off x="405442" y="296115"/>
            <a:ext cx="0" cy="524974"/>
          </a:xfrm>
          <a:prstGeom prst="line">
            <a:avLst/>
          </a:prstGeom>
          <a:ln w="57150">
            <a:solidFill>
              <a:srgbClr val="8B0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FDDCDC1-CAA2-4D59-8873-8D9A57DDA9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142863"/>
            <a:ext cx="1953741" cy="532428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08482E2-CE82-4B03-A5C8-A3751C69ACF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74886613"/>
              </p:ext>
            </p:extLst>
          </p:nvPr>
        </p:nvGraphicFramePr>
        <p:xfrm>
          <a:off x="1258977" y="1040032"/>
          <a:ext cx="9674046" cy="2384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2341">
                  <a:extLst>
                    <a:ext uri="{9D8B030D-6E8A-4147-A177-3AD203B41FA5}">
                      <a16:colId xmlns:a16="http://schemas.microsoft.com/office/drawing/2014/main" val="352118601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819103406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1675839132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1379685163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3690834407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3991077342"/>
                    </a:ext>
                  </a:extLst>
                </a:gridCol>
              </a:tblGrid>
              <a:tr h="42388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396047"/>
                  </a:ext>
                </a:extLst>
              </a:tr>
              <a:tr h="196076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767328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C15CF43-236D-4866-AE9F-671CB91B3CA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74886613"/>
              </p:ext>
            </p:extLst>
          </p:nvPr>
        </p:nvGraphicFramePr>
        <p:xfrm>
          <a:off x="1258977" y="3696967"/>
          <a:ext cx="9674046" cy="2384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2341">
                  <a:extLst>
                    <a:ext uri="{9D8B030D-6E8A-4147-A177-3AD203B41FA5}">
                      <a16:colId xmlns:a16="http://schemas.microsoft.com/office/drawing/2014/main" val="352118601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819103406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1675839132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1379685163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3690834407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3991077342"/>
                    </a:ext>
                  </a:extLst>
                </a:gridCol>
              </a:tblGrid>
              <a:tr h="42388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396047"/>
                  </a:ext>
                </a:extLst>
              </a:tr>
              <a:tr h="196076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767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318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월별 스케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70780" y="224287"/>
            <a:ext cx="9375477" cy="66581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월별 스케줄 시기 기입</a:t>
            </a:r>
            <a:r>
              <a:rPr lang="en-US" altLang="ko-KR" dirty="0"/>
              <a:t>(ex. 8</a:t>
            </a:r>
            <a:r>
              <a:rPr lang="ko-KR" altLang="en-US" dirty="0"/>
              <a:t>월 </a:t>
            </a:r>
            <a:r>
              <a:rPr lang="en-US" altLang="ko-KR" dirty="0"/>
              <a:t>~10</a:t>
            </a:r>
            <a:r>
              <a:rPr lang="ko-KR" altLang="en-US" dirty="0"/>
              <a:t>월 계획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DC3CEEF-3A50-48BE-A515-E74889B754DB}"/>
              </a:ext>
            </a:extLst>
          </p:cNvPr>
          <p:cNvCxnSpPr/>
          <p:nvPr userDrawn="1"/>
        </p:nvCxnSpPr>
        <p:spPr>
          <a:xfrm>
            <a:off x="405442" y="296115"/>
            <a:ext cx="0" cy="524974"/>
          </a:xfrm>
          <a:prstGeom prst="line">
            <a:avLst/>
          </a:prstGeom>
          <a:ln w="57150">
            <a:solidFill>
              <a:srgbClr val="8B0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FDDCDC1-CAA2-4D59-8873-8D9A57DDA9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142863"/>
            <a:ext cx="1953741" cy="532428"/>
          </a:xfrm>
          <a:prstGeom prst="rect">
            <a:avLst/>
          </a:prstGeom>
        </p:spPr>
      </p:pic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17FD98E6-4DB7-4F9E-BCC6-C2192A399109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203119415"/>
              </p:ext>
            </p:extLst>
          </p:nvPr>
        </p:nvGraphicFramePr>
        <p:xfrm>
          <a:off x="838200" y="1057275"/>
          <a:ext cx="10515600" cy="508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A5C619AB-E266-4118-924D-B31056D927D6}"/>
              </a:ext>
            </a:extLst>
          </p:cNvPr>
          <p:cNvSpPr/>
          <p:nvPr userDrawn="1"/>
        </p:nvSpPr>
        <p:spPr>
          <a:xfrm rot="16200000">
            <a:off x="10251056" y="4917056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357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B6749F-CCBE-4CFF-8047-E1DD97721A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142863"/>
            <a:ext cx="1953741" cy="532428"/>
          </a:xfrm>
          <a:prstGeom prst="rect">
            <a:avLst/>
          </a:prstGeom>
        </p:spPr>
      </p:pic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094BC9FA-B0BB-48D8-85A5-C514C7188AED}"/>
              </a:ext>
            </a:extLst>
          </p:cNvPr>
          <p:cNvSpPr/>
          <p:nvPr userDrawn="1"/>
        </p:nvSpPr>
        <p:spPr>
          <a:xfrm rot="16200000">
            <a:off x="10251056" y="4917056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272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093BA-CE66-4A2E-9E8B-2DE5440D11AC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60781-FB93-46A0-8329-F20B0A70B83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5492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4" r:id="rId3"/>
    <p:sldLayoutId id="2147483650" r:id="rId4"/>
    <p:sldLayoutId id="2147483660" r:id="rId5"/>
    <p:sldLayoutId id="2147483657" r:id="rId6"/>
    <p:sldLayoutId id="2147483662" r:id="rId7"/>
    <p:sldLayoutId id="2147483663" r:id="rId8"/>
    <p:sldLayoutId id="2147483655" r:id="rId9"/>
    <p:sldLayoutId id="2147483651" r:id="rId10"/>
    <p:sldLayoutId id="2147483658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AF8DD-A5EF-46FD-A788-A06C1307B0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Localization_v2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151FA1-4CC0-46CA-BC01-4F3DEFEA57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2022.11.29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AE2232-C0A8-433A-AE41-80F60A97CF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Team. ROːBIT</a:t>
            </a:r>
            <a:endParaRPr lang="ko-KR" altLang="en-US" dirty="0"/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8278858" y="4174971"/>
            <a:ext cx="2846342" cy="695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latin typeface="나눔바른고딕" pitchFamily="50" charset="-127"/>
                <a:ea typeface="나눔바른고딕" pitchFamily="50" charset="-127"/>
              </a:rPr>
              <a:t>최초 노드 제작자 </a:t>
            </a:r>
            <a:r>
              <a:rPr lang="en-US" altLang="ko-KR" sz="1400" dirty="0">
                <a:latin typeface="나눔바른고딕" pitchFamily="50" charset="-127"/>
                <a:ea typeface="나눔바른고딕" pitchFamily="50" charset="-127"/>
              </a:rPr>
              <a:t>: 13</a:t>
            </a:r>
            <a:r>
              <a:rPr lang="en-US" altLang="ko-KR" sz="1400" baseline="30000" dirty="0">
                <a:latin typeface="나눔바른고딕" pitchFamily="50" charset="-127"/>
                <a:ea typeface="나눔바른고딕" pitchFamily="50" charset="-127"/>
              </a:rPr>
              <a:t>th</a:t>
            </a:r>
            <a:r>
              <a:rPr lang="en-US" altLang="ko-KR" sz="14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400" dirty="0">
                <a:latin typeface="나눔바른고딕" pitchFamily="50" charset="-127"/>
                <a:ea typeface="나눔바른고딕" pitchFamily="50" charset="-127"/>
              </a:rPr>
              <a:t>김동현</a:t>
            </a:r>
            <a:endParaRPr lang="en-US" altLang="ko-KR" sz="1400" dirty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400" dirty="0">
                <a:latin typeface="나눔바른고딕" pitchFamily="50" charset="-127"/>
                <a:ea typeface="나눔바른고딕" pitchFamily="50" charset="-127"/>
              </a:rPr>
              <a:t>작성자 </a:t>
            </a:r>
            <a:r>
              <a:rPr lang="en-US" altLang="ko-KR" sz="1400" dirty="0">
                <a:latin typeface="나눔바른고딕" pitchFamily="50" charset="-127"/>
                <a:ea typeface="나눔바른고딕" pitchFamily="50" charset="-127"/>
              </a:rPr>
              <a:t>: 14</a:t>
            </a:r>
            <a:r>
              <a:rPr lang="en-US" altLang="ko-KR" sz="1400" baseline="30000" dirty="0">
                <a:latin typeface="나눔바른고딕" pitchFamily="50" charset="-127"/>
                <a:ea typeface="나눔바른고딕" pitchFamily="50" charset="-127"/>
              </a:rPr>
              <a:t>th</a:t>
            </a:r>
            <a:r>
              <a:rPr lang="en-US" altLang="ko-KR" sz="14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400" dirty="0">
                <a:latin typeface="나눔바른고딕" pitchFamily="50" charset="-127"/>
                <a:ea typeface="나눔바른고딕" pitchFamily="50" charset="-127"/>
              </a:rPr>
              <a:t>한도형</a:t>
            </a:r>
            <a:r>
              <a:rPr lang="en-US" altLang="ko-KR" sz="1400" dirty="0">
                <a:latin typeface="나눔바른고딕" pitchFamily="50" charset="-127"/>
                <a:ea typeface="나눔바른고딕" pitchFamily="50" charset="-127"/>
              </a:rPr>
              <a:t>, 15</a:t>
            </a:r>
            <a:r>
              <a:rPr lang="en-US" altLang="ko-KR" sz="1400" baseline="30000" dirty="0">
                <a:latin typeface="나눔바른고딕" pitchFamily="50" charset="-127"/>
                <a:ea typeface="나눔바른고딕" pitchFamily="50" charset="-127"/>
              </a:rPr>
              <a:t>th</a:t>
            </a:r>
            <a:r>
              <a:rPr lang="en-US" altLang="ko-KR" sz="14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400" dirty="0">
                <a:latin typeface="나눔바른고딕" pitchFamily="50" charset="-127"/>
                <a:ea typeface="나눔바른고딕" pitchFamily="50" charset="-127"/>
              </a:rPr>
              <a:t>안인균</a:t>
            </a:r>
            <a:endParaRPr lang="en-US" altLang="ko-KR" sz="1400" dirty="0"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4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34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26A6E4C-AF74-4776-A965-3943A45A8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Localization-</a:t>
            </a:r>
            <a:r>
              <a:rPr lang="ko-KR" altLang="en-US" dirty="0"/>
              <a:t>새로 구현된 기능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584904-52D1-4650-A4ED-1B23F698B4E9}"/>
              </a:ext>
            </a:extLst>
          </p:cNvPr>
          <p:cNvSpPr txBox="1"/>
          <p:nvPr/>
        </p:nvSpPr>
        <p:spPr>
          <a:xfrm>
            <a:off x="870857" y="1167207"/>
            <a:ext cx="110353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전반적인 코드 수정</a:t>
            </a:r>
            <a:endParaRPr lang="en-US" altLang="ko-KR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꼬여 있던 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MCL 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쪽 구현 코드를 전면적으로 수정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이론에 가깝게 변경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ko-KR" altLang="en-US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보정 타이밍 변경</a:t>
            </a:r>
            <a:endParaRPr lang="en-US" altLang="ko-KR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기존 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Walk Callback 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기준에서 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Vision Callback 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신호 기준으로 변경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Penalty Mark </a:t>
            </a:r>
            <a:r>
              <a:rPr lang="ko-KR" altLang="en-US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보정 기준을 수식적 위치 추정에서 </a:t>
            </a:r>
            <a:r>
              <a:rPr lang="en-US" altLang="ko-KR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MCL</a:t>
            </a:r>
            <a:r>
              <a:rPr lang="ko-KR" altLang="en-US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기반으로 변경</a:t>
            </a:r>
            <a:endParaRPr lang="en-US" altLang="ko-KR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-Penalty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Mark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 원에서 십자가로 변해 수식적으로 위치를 추정하는 것보다 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MCL 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기반 보정 방식이 더 정확하다고 판단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Likelihood</a:t>
            </a:r>
            <a:r>
              <a:rPr lang="ko-KR" altLang="en-US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Field</a:t>
            </a:r>
            <a:r>
              <a:rPr lang="ko-KR" altLang="en-US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변경</a:t>
            </a:r>
            <a:endParaRPr lang="en-US" altLang="ko-KR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기존 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Likelihood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경우 중앙 </a:t>
            </a:r>
            <a:r>
              <a:rPr lang="en-US" altLang="ko-KR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X_Cross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영역 및 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Penalty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Mark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영역으로만 보정을 했지만 신규 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Likelihood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경우 중앙 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 Line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포함한 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2-Lines 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인식 영역을 추가했다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.(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비전에서 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 이상의 라인이 인식되면 보정 진행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C04CC0-9DA3-409C-B59D-AFB4305D9756}"/>
              </a:ext>
            </a:extLst>
          </p:cNvPr>
          <p:cNvSpPr txBox="1"/>
          <p:nvPr/>
        </p:nvSpPr>
        <p:spPr>
          <a:xfrm>
            <a:off x="1689406" y="6449047"/>
            <a:ext cx="124429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X_Cross</a:t>
            </a:r>
            <a:endParaRPr lang="ko-KR" altLang="en-US" dirty="0">
              <a:solidFill>
                <a:schemeClr val="bg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8B7A45-86AA-482B-8065-CD0249C56312}"/>
              </a:ext>
            </a:extLst>
          </p:cNvPr>
          <p:cNvSpPr txBox="1"/>
          <p:nvPr/>
        </p:nvSpPr>
        <p:spPr>
          <a:xfrm>
            <a:off x="5664137" y="6449047"/>
            <a:ext cx="1104963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2-Lines</a:t>
            </a:r>
            <a:endParaRPr lang="ko-KR" altLang="en-US" dirty="0">
              <a:solidFill>
                <a:schemeClr val="bg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581A2095-D267-4141-B2FC-4A6EAD2313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374" y="4118666"/>
            <a:ext cx="2973276" cy="235501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DD465A9-B368-4E81-93A7-81894940F8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999" y="4109162"/>
            <a:ext cx="2973276" cy="235542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916442A-5ECD-46CA-9DE3-CAE8A11A57C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7" y="4143295"/>
            <a:ext cx="2975802" cy="235542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C0B34FF-5FC9-46C3-BD21-2E364D201378}"/>
              </a:ext>
            </a:extLst>
          </p:cNvPr>
          <p:cNvSpPr txBox="1"/>
          <p:nvPr/>
        </p:nvSpPr>
        <p:spPr>
          <a:xfrm>
            <a:off x="9516109" y="6460977"/>
            <a:ext cx="179430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Penalty Mark</a:t>
            </a:r>
            <a:endParaRPr lang="ko-KR" altLang="en-US" dirty="0">
              <a:solidFill>
                <a:schemeClr val="bg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1258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26A6E4C-AF74-4776-A965-3943A45A8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Localization-</a:t>
            </a:r>
            <a:r>
              <a:rPr lang="ko-KR" altLang="en-US" dirty="0"/>
              <a:t>새로 구현된 기능</a:t>
            </a:r>
          </a:p>
        </p:txBody>
      </p:sp>
      <p:pic>
        <p:nvPicPr>
          <p:cNvPr id="18" name="그림 17" descr="텍스트, 실내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84F12558-D4D6-4C1C-B08D-F3F889808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843" y="3634056"/>
            <a:ext cx="4616314" cy="26005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F93EB2-FC4A-4B3B-B9A1-C6FBB2314B6F}"/>
              </a:ext>
            </a:extLst>
          </p:cNvPr>
          <p:cNvSpPr txBox="1"/>
          <p:nvPr/>
        </p:nvSpPr>
        <p:spPr>
          <a:xfrm>
            <a:off x="2660650" y="6311717"/>
            <a:ext cx="687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새로 구현된 기능</a:t>
            </a:r>
            <a:r>
              <a:rPr lang="en-US" altLang="ko-KR" dirty="0"/>
              <a:t>(2 </a:t>
            </a:r>
            <a:r>
              <a:rPr lang="en-US" altLang="ko-KR" dirty="0" err="1"/>
              <a:t>lines,Penalty</a:t>
            </a:r>
            <a:r>
              <a:rPr lang="en-US" altLang="ko-KR" dirty="0"/>
              <a:t> </a:t>
            </a:r>
            <a:r>
              <a:rPr lang="en-US" altLang="ko-KR" dirty="0" err="1"/>
              <a:t>Mark,X_cross</a:t>
            </a:r>
            <a:r>
              <a:rPr lang="en-US" altLang="ko-KR" dirty="0"/>
              <a:t> </a:t>
            </a:r>
            <a:r>
              <a:rPr lang="ko-KR" altLang="en-US" dirty="0"/>
              <a:t>기반 보정</a:t>
            </a:r>
            <a:r>
              <a:rPr lang="en-US" altLang="ko-KR" dirty="0"/>
              <a:t>) </a:t>
            </a:r>
            <a:r>
              <a:rPr lang="ko-KR" altLang="en-US" dirty="0"/>
              <a:t>동작 모습</a:t>
            </a:r>
          </a:p>
        </p:txBody>
      </p:sp>
      <p:pic>
        <p:nvPicPr>
          <p:cNvPr id="17" name="그림 16" descr="텍스트, 전자기기, 실내이(가) 표시된 사진&#10;&#10;자동 생성된 설명">
            <a:extLst>
              <a:ext uri="{FF2B5EF4-FFF2-40B4-BE49-F238E27FC236}">
                <a16:creationId xmlns:a16="http://schemas.microsoft.com/office/drawing/2014/main" id="{9544A769-7B13-44FF-AE4F-E777F7D2E6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942" y="1006278"/>
            <a:ext cx="4458461" cy="2511600"/>
          </a:xfrm>
          <a:prstGeom prst="rect">
            <a:avLst/>
          </a:prstGeom>
        </p:spPr>
      </p:pic>
      <p:pic>
        <p:nvPicPr>
          <p:cNvPr id="19" name="그림 18" descr="텍스트, 전자기기, 컴퓨터이(가) 표시된 사진&#10;&#10;자동 생성된 설명">
            <a:extLst>
              <a:ext uri="{FF2B5EF4-FFF2-40B4-BE49-F238E27FC236}">
                <a16:creationId xmlns:a16="http://schemas.microsoft.com/office/drawing/2014/main" id="{F5304782-B7A2-468E-9AF0-D005804D59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1006278"/>
            <a:ext cx="4458460" cy="25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88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26A6E4C-AF74-4776-A965-3943A45A8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Localization – Test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61084B-CF67-4F2A-B779-B114210AD17B}"/>
              </a:ext>
            </a:extLst>
          </p:cNvPr>
          <p:cNvSpPr txBox="1"/>
          <p:nvPr/>
        </p:nvSpPr>
        <p:spPr>
          <a:xfrm>
            <a:off x="2571399" y="5925137"/>
            <a:ext cx="70492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분간 중요 인식점을 포함한 경로로 공을 따라 로봇을 이동시키는 실험 수행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algn="ctr"/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최종적으로 약 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회 연속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약 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10cm~20cm 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정도의 평균 오차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algn="ctr"/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좌표 기준 약 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10~20 pixel)</a:t>
            </a:r>
          </a:p>
        </p:txBody>
      </p:sp>
      <p:pic>
        <p:nvPicPr>
          <p:cNvPr id="2050" name="Picture 2" descr="[video-to-gif output image]">
            <a:extLst>
              <a:ext uri="{FF2B5EF4-FFF2-40B4-BE49-F238E27FC236}">
                <a16:creationId xmlns:a16="http://schemas.microsoft.com/office/drawing/2014/main" id="{D5241E7C-6331-F0D8-8228-1D7B4FEE2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80" y="1560182"/>
            <a:ext cx="5715000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572174-B399-4857-1E3C-BFC3A34AAE8A}"/>
              </a:ext>
            </a:extLst>
          </p:cNvPr>
          <p:cNvSpPr txBox="1"/>
          <p:nvPr/>
        </p:nvSpPr>
        <p:spPr>
          <a:xfrm>
            <a:off x="2105280" y="4754247"/>
            <a:ext cx="264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전체 테스트 진행 영상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8" name="Picture 4" descr="[video-to-gif output image]">
            <a:extLst>
              <a:ext uri="{FF2B5EF4-FFF2-40B4-BE49-F238E27FC236}">
                <a16:creationId xmlns:a16="http://schemas.microsoft.com/office/drawing/2014/main" id="{65759AE6-3210-4E07-A83C-0739A2F29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479" y="3262331"/>
            <a:ext cx="4856181" cy="266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[video-to-gif output image]">
            <a:extLst>
              <a:ext uri="{FF2B5EF4-FFF2-40B4-BE49-F238E27FC236}">
                <a16:creationId xmlns:a16="http://schemas.microsoft.com/office/drawing/2014/main" id="{9DB385B3-26B5-7788-6922-FDEB0249C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480" y="228779"/>
            <a:ext cx="4856180" cy="266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2CDF1C-2584-7957-4326-5F44D155A3D6}"/>
              </a:ext>
            </a:extLst>
          </p:cNvPr>
          <p:cNvSpPr txBox="1"/>
          <p:nvPr/>
        </p:nvSpPr>
        <p:spPr>
          <a:xfrm>
            <a:off x="8589297" y="2891584"/>
            <a:ext cx="1297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자 인식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00142B-2F7D-852B-EC8A-D17E25D0391F}"/>
              </a:ext>
            </a:extLst>
          </p:cNvPr>
          <p:cNvSpPr txBox="1"/>
          <p:nvPr/>
        </p:nvSpPr>
        <p:spPr>
          <a:xfrm>
            <a:off x="4887715" y="5555805"/>
            <a:ext cx="1764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페널티 마크 인식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0696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26A6E4C-AF74-4776-A965-3943A45A8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Localization- Coordinate Sharing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584904-52D1-4650-A4ED-1B23F698B4E9}"/>
              </a:ext>
            </a:extLst>
          </p:cNvPr>
          <p:cNvSpPr txBox="1"/>
          <p:nvPr/>
        </p:nvSpPr>
        <p:spPr>
          <a:xfrm>
            <a:off x="2309707" y="5473016"/>
            <a:ext cx="75725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기존에는 로봇의 좌표 공유를 마스터에서만 부분 적용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.(Collision)</a:t>
            </a:r>
          </a:p>
          <a:p>
            <a:pPr algn="ctr"/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-&gt;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공유 되는 위치를 정확히 판단하기 어려워 디버깅이 불편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-&gt;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로봇 간 좌표 공유 상황을 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Local node UI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표시해 디버깅을 편하게 함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algn="ctr"/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-&gt;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공 좌표 표시 및 보정은 해봤는데 불안정해서 폐기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C196C3A-9D00-4E1C-BD95-56ED8D8536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6" t="5210" r="39553" b="21416"/>
          <a:stretch/>
        </p:blipFill>
        <p:spPr>
          <a:xfrm>
            <a:off x="3112592" y="1103355"/>
            <a:ext cx="5966813" cy="433030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6EDA9B8-603F-4008-96A6-A6FF49747CD0}"/>
              </a:ext>
            </a:extLst>
          </p:cNvPr>
          <p:cNvSpPr/>
          <p:nvPr/>
        </p:nvSpPr>
        <p:spPr>
          <a:xfrm>
            <a:off x="4905060" y="3372985"/>
            <a:ext cx="393615" cy="36933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1046B8-6C70-452F-B95D-0270E55EA00C}"/>
              </a:ext>
            </a:extLst>
          </p:cNvPr>
          <p:cNvSpPr txBox="1"/>
          <p:nvPr/>
        </p:nvSpPr>
        <p:spPr>
          <a:xfrm>
            <a:off x="3745406" y="3829266"/>
            <a:ext cx="2712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자신</a:t>
            </a:r>
            <a:endParaRPr lang="en-US" altLang="ko-KR" dirty="0">
              <a:ln>
                <a:solidFill>
                  <a:schemeClr val="bg1"/>
                </a:solidFill>
              </a:ln>
              <a:solidFill>
                <a:srgbClr val="FF0000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(UDP </a:t>
            </a:r>
            <a:r>
              <a:rPr lang="ko-KR" altLang="en-US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통신 기준 </a:t>
            </a:r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Robot1)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rgbClr val="FF0000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6D32A-C282-450E-9192-E63A792D9E9D}"/>
              </a:ext>
            </a:extLst>
          </p:cNvPr>
          <p:cNvSpPr txBox="1"/>
          <p:nvPr/>
        </p:nvSpPr>
        <p:spPr>
          <a:xfrm>
            <a:off x="2886515" y="1686864"/>
            <a:ext cx="3786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통신 신호가 들어오는 다른 로봇들</a:t>
            </a:r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(Robot2~4)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rgbClr val="FFFF00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93C226-C9B2-4514-8DA6-757CD8CC7386}"/>
              </a:ext>
            </a:extLst>
          </p:cNvPr>
          <p:cNvSpPr/>
          <p:nvPr/>
        </p:nvSpPr>
        <p:spPr>
          <a:xfrm>
            <a:off x="4294451" y="3059668"/>
            <a:ext cx="393615" cy="369332"/>
          </a:xfrm>
          <a:prstGeom prst="rect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AD3418B-B4FE-41DD-91A1-ED57CE56CF07}"/>
              </a:ext>
            </a:extLst>
          </p:cNvPr>
          <p:cNvSpPr/>
          <p:nvPr/>
        </p:nvSpPr>
        <p:spPr>
          <a:xfrm>
            <a:off x="5140217" y="2364129"/>
            <a:ext cx="393615" cy="369332"/>
          </a:xfrm>
          <a:prstGeom prst="rect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420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6903EFC-3A57-418A-B176-1EA068DB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Likelihood Field </a:t>
            </a:r>
            <a:r>
              <a:rPr lang="ko-KR" altLang="en-US" dirty="0"/>
              <a:t>수정 및 생성 방법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0B0059-2E96-4E95-91B0-46347081CC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0780" y="1337326"/>
            <a:ext cx="10944224" cy="1158223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원하는 </a:t>
            </a:r>
            <a:r>
              <a:rPr lang="en-US" altLang="ko-KR" sz="2000" dirty="0"/>
              <a:t>likelihood field</a:t>
            </a:r>
            <a:r>
              <a:rPr lang="ko-KR" altLang="en-US" sz="2000" dirty="0"/>
              <a:t>를 얻기 위해서는 </a:t>
            </a:r>
            <a:r>
              <a:rPr lang="en-US" altLang="ko-KR" sz="2000" b="1" dirty="0"/>
              <a:t>main_window.cpp </a:t>
            </a:r>
            <a:r>
              <a:rPr lang="ko-KR" altLang="en-US" sz="2000" dirty="0"/>
              <a:t>에서 </a:t>
            </a:r>
            <a:r>
              <a:rPr lang="en-US" altLang="ko-KR" sz="2000" dirty="0" err="1"/>
              <a:t>drawField</a:t>
            </a:r>
            <a:r>
              <a:rPr lang="en-US" altLang="ko-KR" sz="2000" dirty="0"/>
              <a:t>()</a:t>
            </a:r>
            <a:r>
              <a:rPr lang="ko-KR" altLang="en-US" sz="2000" dirty="0"/>
              <a:t>를 수정하면 된다</a:t>
            </a:r>
            <a:r>
              <a:rPr lang="en-US" altLang="ko-KR" sz="2000" dirty="0"/>
              <a:t>.</a:t>
            </a:r>
          </a:p>
        </p:txBody>
      </p:sp>
      <p:pic>
        <p:nvPicPr>
          <p:cNvPr id="8" name="내용 개체 틀 7" descr="텍스트이(가) 표시된 사진&#10;&#10;자동 생성된 설명">
            <a:extLst>
              <a:ext uri="{FF2B5EF4-FFF2-40B4-BE49-F238E27FC236}">
                <a16:creationId xmlns:a16="http://schemas.microsoft.com/office/drawing/2014/main" id="{98A1E7A2-2D5C-4B6A-AA4A-A7090183D83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7" y="2660853"/>
            <a:ext cx="6517358" cy="2570995"/>
          </a:xfrm>
        </p:spPr>
      </p:pic>
      <p:pic>
        <p:nvPicPr>
          <p:cNvPr id="9" name="그림 8" descr="검은색, 하얀색, 어두운, 흐림이(가) 표시된 사진&#10;&#10;자동 생성된 설명">
            <a:extLst>
              <a:ext uri="{FF2B5EF4-FFF2-40B4-BE49-F238E27FC236}">
                <a16:creationId xmlns:a16="http://schemas.microsoft.com/office/drawing/2014/main" id="{746E848D-805E-477C-A689-6ABA63940D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34" y="3004808"/>
            <a:ext cx="3312535" cy="19634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F291D9-DE3D-4546-8C51-44DE18B7D9FE}"/>
              </a:ext>
            </a:extLst>
          </p:cNvPr>
          <p:cNvSpPr txBox="1"/>
          <p:nvPr/>
        </p:nvSpPr>
        <p:spPr>
          <a:xfrm>
            <a:off x="3047999" y="3285319"/>
            <a:ext cx="4465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solidFill>
                  <a:srgbClr val="FF0000"/>
                </a:solidFill>
              </a:rPr>
              <a:t>주의</a:t>
            </a:r>
            <a:r>
              <a:rPr lang="en-US" altLang="ko-KR" sz="1800" b="1" dirty="0">
                <a:solidFill>
                  <a:srgbClr val="FF0000"/>
                </a:solidFill>
              </a:rPr>
              <a:t>!  </a:t>
            </a:r>
            <a:r>
              <a:rPr lang="ko-KR" altLang="en-US" sz="1800" b="1" dirty="0">
                <a:solidFill>
                  <a:srgbClr val="FF0000"/>
                </a:solidFill>
              </a:rPr>
              <a:t>맵 전체 크기는 정확히 설정할 것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63AA84-6E8C-400D-A242-8995B76299CD}"/>
              </a:ext>
            </a:extLst>
          </p:cNvPr>
          <p:cNvSpPr/>
          <p:nvPr/>
        </p:nvSpPr>
        <p:spPr>
          <a:xfrm>
            <a:off x="1028700" y="3073626"/>
            <a:ext cx="2019299" cy="5744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881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6903EFC-3A57-418A-B176-1EA068DB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Likelihood Field </a:t>
            </a:r>
            <a:r>
              <a:rPr lang="ko-KR" altLang="en-US" dirty="0"/>
              <a:t>수정 및 생성 방법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0B0059-2E96-4E95-91B0-46347081CC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0780" y="1337327"/>
            <a:ext cx="10944224" cy="40574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각 </a:t>
            </a:r>
            <a:r>
              <a:rPr lang="en-US" altLang="ko-KR" sz="2000" dirty="0"/>
              <a:t>line</a:t>
            </a:r>
            <a:r>
              <a:rPr lang="ko-KR" altLang="en-US" sz="2000" dirty="0"/>
              <a:t>을 주석으로 구별해 두었기 때문에 주석을 확인하며 원하는 길이로 설정하면 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9" name="그림 8" descr="검은색, 하얀색, 어두운, 흐림이(가) 표시된 사진&#10;&#10;자동 생성된 설명">
            <a:extLst>
              <a:ext uri="{FF2B5EF4-FFF2-40B4-BE49-F238E27FC236}">
                <a16:creationId xmlns:a16="http://schemas.microsoft.com/office/drawing/2014/main" id="{746E848D-805E-477C-A689-6ABA63940D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659" y="3151511"/>
            <a:ext cx="3312535" cy="1963415"/>
          </a:xfrm>
          <a:prstGeom prst="rect">
            <a:avLst/>
          </a:prstGeom>
        </p:spPr>
      </p:pic>
      <p:pic>
        <p:nvPicPr>
          <p:cNvPr id="7" name="내용 개체 틀 6" descr="텍스트이(가) 표시된 사진&#10;&#10;자동 생성된 설명">
            <a:extLst>
              <a:ext uri="{FF2B5EF4-FFF2-40B4-BE49-F238E27FC236}">
                <a16:creationId xmlns:a16="http://schemas.microsoft.com/office/drawing/2014/main" id="{35EA2E2E-F885-4083-898E-2F33649E2AC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546" y="1981817"/>
            <a:ext cx="3680603" cy="4483741"/>
          </a:xfrm>
        </p:spPr>
      </p:pic>
    </p:spTree>
    <p:extLst>
      <p:ext uri="{BB962C8B-B14F-4D97-AF65-F5344CB8AC3E}">
        <p14:creationId xmlns:p14="http://schemas.microsoft.com/office/powerpoint/2010/main" val="2020845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6903EFC-3A57-418A-B176-1EA068DB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Likelihood Field </a:t>
            </a:r>
            <a:r>
              <a:rPr lang="ko-KR" altLang="en-US" dirty="0"/>
              <a:t>수정 및 생성 방법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0B0059-2E96-4E95-91B0-46347081CC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0780" y="1337327"/>
            <a:ext cx="10944224" cy="405748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likelihood field</a:t>
            </a:r>
            <a:r>
              <a:rPr lang="ko-KR" altLang="en-US" sz="2000" dirty="0"/>
              <a:t>생성은 우선 패키지를 실행시킨 후</a:t>
            </a:r>
            <a:r>
              <a:rPr lang="en-US" altLang="ko-KR" sz="2000" dirty="0"/>
              <a:t>, UI</a:t>
            </a:r>
            <a:r>
              <a:rPr lang="ko-KR" altLang="en-US" sz="2000" dirty="0"/>
              <a:t>의 우측 아래를 본다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FD1A00D8-8482-40FD-9CA5-1B31A0689D0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 t="1994" r="39" b="2496"/>
          <a:stretch/>
        </p:blipFill>
        <p:spPr>
          <a:xfrm>
            <a:off x="933450" y="2325856"/>
            <a:ext cx="8401049" cy="3816748"/>
          </a:xfr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F4F84D-2256-4754-A31B-A598769E7E27}"/>
              </a:ext>
            </a:extLst>
          </p:cNvPr>
          <p:cNvSpPr/>
          <p:nvPr/>
        </p:nvSpPr>
        <p:spPr>
          <a:xfrm>
            <a:off x="5495925" y="5057775"/>
            <a:ext cx="981075" cy="7715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558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6903EFC-3A57-418A-B176-1EA068DB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Likelihood Field </a:t>
            </a:r>
            <a:r>
              <a:rPr lang="ko-KR" altLang="en-US" dirty="0"/>
              <a:t>수정 및 생성 방법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텍스트 개체 틀 4">
                <a:extLst>
                  <a:ext uri="{FF2B5EF4-FFF2-40B4-BE49-F238E27FC236}">
                    <a16:creationId xmlns:a16="http://schemas.microsoft.com/office/drawing/2014/main" id="{510B0059-2E96-4E95-91B0-46347081CCA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623888" y="1088473"/>
                <a:ext cx="10944224" cy="405748"/>
              </a:xfrm>
            </p:spPr>
            <p:txBody>
              <a:bodyPr>
                <a:normAutofit fontScale="85000"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2600" i="1">
                            <a:latin typeface="Cambria Math" panose="02040503050406030204" pitchFamily="18" charset="0"/>
                          </a:rPr>
                          <m:t>h𝑖𝑡</m:t>
                        </m:r>
                      </m:sub>
                    </m:sSub>
                  </m:oMath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5" name="텍스트 개체 틀 4">
                <a:extLst>
                  <a:ext uri="{FF2B5EF4-FFF2-40B4-BE49-F238E27FC236}">
                    <a16:creationId xmlns:a16="http://schemas.microsoft.com/office/drawing/2014/main" id="{510B0059-2E96-4E95-91B0-46347081CC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623888" y="1088473"/>
                <a:ext cx="10944224" cy="405748"/>
              </a:xfrm>
              <a:blipFill>
                <a:blip r:embed="rId2"/>
                <a:stretch>
                  <a:fillRect l="-612" t="-16667" b="-227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2285CDA4-8F13-44A8-953A-18030675C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565" y="3153008"/>
            <a:ext cx="5672859" cy="31683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AA08A46E-12D1-4808-9F87-D394FC0F35E3}"/>
              </a:ext>
            </a:extLst>
          </p:cNvPr>
          <p:cNvSpPr txBox="1">
            <a:spLocks/>
          </p:cNvSpPr>
          <p:nvPr/>
        </p:nvSpPr>
        <p:spPr>
          <a:xfrm>
            <a:off x="794468" y="1579727"/>
            <a:ext cx="9797332" cy="1245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C345DD-A316-46AD-92E0-3A946F628ECA}"/>
                  </a:ext>
                </a:extLst>
              </p:cNvPr>
              <p:cNvSpPr txBox="1"/>
              <p:nvPr/>
            </p:nvSpPr>
            <p:spPr>
              <a:xfrm>
                <a:off x="914399" y="1636230"/>
                <a:ext cx="10653713" cy="1787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h𝑖𝑡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800" dirty="0"/>
                  <a:t>은</a:t>
                </a:r>
                <a:r>
                  <a:rPr lang="en-US" altLang="ko-KR" sz="1800" dirty="0"/>
                  <a:t>, </a:t>
                </a:r>
                <a:r>
                  <a:rPr lang="ko-KR" altLang="en-US" sz="1800" dirty="0"/>
                  <a:t>현재의  로봇의 위치</a:t>
                </a:r>
                <a:r>
                  <a:rPr lang="en-US" altLang="ko-KR" sz="1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0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20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800" dirty="0"/>
                  <a:t>) </a:t>
                </a:r>
                <a:r>
                  <a:rPr lang="ko-KR" altLang="en-US" sz="1800" kern="100" dirty="0"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와 </a:t>
                </a:r>
                <a:r>
                  <a:rPr lang="ko-KR" altLang="en-US" sz="1800" kern="100" dirty="0" err="1"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맵의</a:t>
                </a:r>
                <a:r>
                  <a:rPr lang="ko-KR" altLang="en-US" sz="1800" kern="100" dirty="0"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정보</a:t>
                </a:r>
                <a:r>
                  <a:rPr lang="en-US" altLang="ko-KR" sz="1800" kern="100" dirty="0"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(m)</a:t>
                </a:r>
                <a:r>
                  <a:rPr lang="ko-KR" altLang="en-US" sz="1800" kern="100" dirty="0"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을 알고 있기 때문에 </a:t>
                </a:r>
                <a:br>
                  <a:rPr lang="en-US" altLang="ko-KR" sz="1800" kern="100" dirty="0">
                    <a:ea typeface="맑은 고딕" panose="020B0503020000020004" pitchFamily="50" charset="-127"/>
                    <a:cs typeface="Times New Roman" panose="02020603050405020304" pitchFamily="18" charset="0"/>
                  </a:rPr>
                </a:br>
                <a:r>
                  <a:rPr lang="ko-KR" altLang="en-US" sz="1800" kern="100" dirty="0"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현재 바라보는 각도에서 대략적인 거리 즉</a:t>
                </a:r>
                <a:r>
                  <a:rPr lang="en-US" altLang="ko-KR" sz="1800" kern="100" dirty="0"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Ray casting(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ko-KR" sz="1800" kern="100" dirty="0"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)</a:t>
                </a:r>
                <a:r>
                  <a:rPr lang="ko-KR" altLang="en-US" sz="1800" kern="100" dirty="0"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을 알 수 있다</a:t>
                </a:r>
                <a:r>
                  <a:rPr lang="en-US" altLang="ko-KR" sz="1800" kern="100" dirty="0"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ko-KR" altLang="en-US" dirty="0"/>
                  <a:t>을 평균으로 두고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h𝑖𝑡</m:t>
                        </m:r>
                      </m:sub>
                    </m:sSub>
                  </m:oMath>
                </a14:m>
                <a:r>
                  <a:rPr lang="en-US" altLang="ko-KR" dirty="0"/>
                  <a:t>(</a:t>
                </a:r>
                <a:r>
                  <a:rPr lang="ko-KR" altLang="en-US" dirty="0"/>
                  <a:t>뒤에서 설명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을 분산으로 설정하여 </a:t>
                </a:r>
                <a:r>
                  <a:rPr lang="ko-KR" altLang="en-US" dirty="0" err="1"/>
                  <a:t>가우시안</a:t>
                </a:r>
                <a:r>
                  <a:rPr lang="ko-KR" altLang="en-US" dirty="0"/>
                  <a:t> 분산을 구하여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h𝑖𝑡</m:t>
                        </m:r>
                      </m:sub>
                    </m:sSub>
                  </m:oMath>
                </a14:m>
                <a:r>
                  <a:rPr lang="ko-KR" altLang="en-US" dirty="0"/>
                  <a:t>을 구한다</a:t>
                </a:r>
                <a:r>
                  <a:rPr lang="en-US" altLang="ko-KR" dirty="0"/>
                  <a:t>.</a:t>
                </a:r>
                <a:endParaRPr lang="ko-KR" altLang="ko-KR" dirty="0"/>
              </a:p>
              <a:p>
                <a:pPr marL="0" indent="0">
                  <a:buNone/>
                </a:pPr>
                <a:endParaRPr lang="en-US" altLang="ko-KR" sz="1800" kern="100" dirty="0"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ko-KR" altLang="en-US" sz="1800" kern="100" dirty="0"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endParaRPr lang="ko-KR" altLang="ko-KR" sz="1800" kern="100" dirty="0"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ko-KR" altLang="en-US" sz="1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C345DD-A316-46AD-92E0-3A946F628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99" y="1636230"/>
                <a:ext cx="10653713" cy="1787028"/>
              </a:xfrm>
              <a:prstGeom prst="rect">
                <a:avLst/>
              </a:prstGeom>
              <a:blipFill>
                <a:blip r:embed="rId4"/>
                <a:stretch>
                  <a:fillRect l="-458" t="-13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8404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6903EFC-3A57-418A-B176-1EA068DB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Likelihood Field </a:t>
            </a:r>
            <a:r>
              <a:rPr lang="ko-KR" altLang="en-US" dirty="0"/>
              <a:t>수정 및 생성 방법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텍스트 개체 틀 4">
                <a:extLst>
                  <a:ext uri="{FF2B5EF4-FFF2-40B4-BE49-F238E27FC236}">
                    <a16:creationId xmlns:a16="http://schemas.microsoft.com/office/drawing/2014/main" id="{510B0059-2E96-4E95-91B0-46347081CCA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623888" y="1088473"/>
                <a:ext cx="10944224" cy="40574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𝑠h𝑜𝑟𝑡</m:t>
                        </m:r>
                      </m:sub>
                    </m:sSub>
                  </m:oMath>
                </a14:m>
                <a:endParaRPr lang="ko-KR" altLang="en-US" sz="3200" b="1" dirty="0"/>
              </a:p>
            </p:txBody>
          </p:sp>
        </mc:Choice>
        <mc:Fallback xmlns="">
          <p:sp>
            <p:nvSpPr>
              <p:cNvPr id="5" name="텍스트 개체 틀 4">
                <a:extLst>
                  <a:ext uri="{FF2B5EF4-FFF2-40B4-BE49-F238E27FC236}">
                    <a16:creationId xmlns:a16="http://schemas.microsoft.com/office/drawing/2014/main" id="{510B0059-2E96-4E95-91B0-46347081CC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623888" y="1088473"/>
                <a:ext cx="10944224" cy="405748"/>
              </a:xfrm>
              <a:blipFill>
                <a:blip r:embed="rId2"/>
                <a:stretch>
                  <a:fillRect l="-501" t="-13636" b="-121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AA08A46E-12D1-4808-9F87-D394FC0F35E3}"/>
              </a:ext>
            </a:extLst>
          </p:cNvPr>
          <p:cNvSpPr txBox="1">
            <a:spLocks/>
          </p:cNvSpPr>
          <p:nvPr/>
        </p:nvSpPr>
        <p:spPr>
          <a:xfrm>
            <a:off x="794468" y="1579727"/>
            <a:ext cx="9797332" cy="1245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C345DD-A316-46AD-92E0-3A946F628ECA}"/>
                  </a:ext>
                </a:extLst>
              </p:cNvPr>
              <p:cNvSpPr txBox="1"/>
              <p:nvPr/>
            </p:nvSpPr>
            <p:spPr>
              <a:xfrm>
                <a:off x="914399" y="1464223"/>
                <a:ext cx="10653713" cy="1486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𝑠h𝑜𝑟𝑡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800" dirty="0"/>
                  <a:t>은 예측되는 거리 보다 더 짧은 거리가 인식되는 경우</a:t>
                </a:r>
                <a:r>
                  <a:rPr lang="en-US" altLang="ko-KR" sz="1800" dirty="0"/>
                  <a:t>, </a:t>
                </a:r>
                <a:r>
                  <a:rPr lang="ko-KR" altLang="en-US" sz="1800" dirty="0"/>
                  <a:t>즉 중간에 </a:t>
                </a:r>
                <a:r>
                  <a:rPr lang="ko-KR" altLang="en-US" dirty="0"/>
                  <a:t>예상하지 못한 장애물</a:t>
                </a:r>
                <a:r>
                  <a:rPr lang="en-US" altLang="ko-KR" dirty="0"/>
                  <a:t>(ex&gt;</a:t>
                </a:r>
                <a:r>
                  <a:rPr lang="ko-KR" altLang="en-US" dirty="0"/>
                  <a:t>사람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이 존재하는 경우의 확률은 구하는 것이다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실제 예측거리 보다 더 짧으면 예상하지 못한 장애물일 확률이 높기 때문에 거리가 짧을 수록 확률이 높고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ko-KR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일 수록 확률이 낮아진다</a:t>
                </a:r>
                <a:r>
                  <a:rPr lang="en-US" altLang="ko-KR" dirty="0"/>
                  <a:t>.</a:t>
                </a:r>
                <a:endParaRPr lang="ko-KR" altLang="en-US" sz="1800" dirty="0"/>
              </a:p>
              <a:p>
                <a:pPr marL="0" indent="0">
                  <a:buNone/>
                </a:pPr>
                <a:endParaRPr lang="ko-KR" altLang="en-US" sz="1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C345DD-A316-46AD-92E0-3A946F628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99" y="1464223"/>
                <a:ext cx="10653713" cy="1486369"/>
              </a:xfrm>
              <a:prstGeom prst="rect">
                <a:avLst/>
              </a:prstGeom>
              <a:blipFill>
                <a:blip r:embed="rId3"/>
                <a:stretch>
                  <a:fillRect l="-458" r="-1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B8505E29-C7D6-4B0A-9656-54B41BF1D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1821" y="2985638"/>
            <a:ext cx="5762625" cy="36480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90982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6903EFC-3A57-418A-B176-1EA068DB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Likelihood Field </a:t>
            </a:r>
            <a:r>
              <a:rPr lang="ko-KR" altLang="en-US" dirty="0"/>
              <a:t>수정 및 생성 방법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텍스트 개체 틀 4">
                <a:extLst>
                  <a:ext uri="{FF2B5EF4-FFF2-40B4-BE49-F238E27FC236}">
                    <a16:creationId xmlns:a16="http://schemas.microsoft.com/office/drawing/2014/main" id="{510B0059-2E96-4E95-91B0-46347081CCA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623888" y="1088473"/>
                <a:ext cx="10944224" cy="40574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ko-KR" altLang="en-US" sz="3200" b="1" dirty="0"/>
              </a:p>
            </p:txBody>
          </p:sp>
        </mc:Choice>
        <mc:Fallback xmlns="">
          <p:sp>
            <p:nvSpPr>
              <p:cNvPr id="5" name="텍스트 개체 틀 4">
                <a:extLst>
                  <a:ext uri="{FF2B5EF4-FFF2-40B4-BE49-F238E27FC236}">
                    <a16:creationId xmlns:a16="http://schemas.microsoft.com/office/drawing/2014/main" id="{510B0059-2E96-4E95-91B0-46347081CC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623888" y="1088473"/>
                <a:ext cx="10944224" cy="405748"/>
              </a:xfrm>
              <a:blipFill>
                <a:blip r:embed="rId2"/>
                <a:stretch>
                  <a:fillRect l="-501" t="-13636" b="-121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AA08A46E-12D1-4808-9F87-D394FC0F35E3}"/>
              </a:ext>
            </a:extLst>
          </p:cNvPr>
          <p:cNvSpPr txBox="1">
            <a:spLocks/>
          </p:cNvSpPr>
          <p:nvPr/>
        </p:nvSpPr>
        <p:spPr>
          <a:xfrm>
            <a:off x="794468" y="1579727"/>
            <a:ext cx="9797332" cy="1245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C345DD-A316-46AD-92E0-3A946F628ECA}"/>
                  </a:ext>
                </a:extLst>
              </p:cNvPr>
              <p:cNvSpPr txBox="1"/>
              <p:nvPr/>
            </p:nvSpPr>
            <p:spPr>
              <a:xfrm>
                <a:off x="914399" y="1464223"/>
                <a:ext cx="1065371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800" dirty="0"/>
                  <a:t>은 센서가 측정가능한 범위를 벗어난 경우를 나타낸다</a:t>
                </a:r>
                <a:r>
                  <a:rPr lang="en-US" altLang="ko-KR" sz="1800" dirty="0"/>
                  <a:t>.</a:t>
                </a:r>
                <a:endParaRPr lang="ko-KR" altLang="en-US" sz="1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C345DD-A316-46AD-92E0-3A946F628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99" y="1464223"/>
                <a:ext cx="10653713" cy="646331"/>
              </a:xfrm>
              <a:prstGeom prst="rect">
                <a:avLst/>
              </a:prstGeom>
              <a:blipFill>
                <a:blip r:embed="rId3"/>
                <a:stretch>
                  <a:fillRect b="-150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F293E79D-C87C-4C90-8E60-07036E12A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299" y="2910385"/>
            <a:ext cx="8033259" cy="29963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63388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1DFB6F-040F-4D01-BABC-340122F5D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이론</a:t>
            </a:r>
            <a:endParaRPr lang="en-US" altLang="ko-KR" dirty="0"/>
          </a:p>
          <a:p>
            <a:r>
              <a:rPr lang="en-US" altLang="ko-KR" dirty="0"/>
              <a:t>Likelihood Field </a:t>
            </a:r>
            <a:r>
              <a:rPr lang="ko-KR" altLang="en-US" dirty="0"/>
              <a:t>수정 및 생성 방법</a:t>
            </a:r>
            <a:endParaRPr lang="en-US" altLang="ko-KR" dirty="0"/>
          </a:p>
          <a:p>
            <a:r>
              <a:rPr lang="en-US" altLang="ko-KR" dirty="0"/>
              <a:t>Z_MAX </a:t>
            </a:r>
            <a:r>
              <a:rPr lang="ko-KR" altLang="en-US" dirty="0"/>
              <a:t>설정</a:t>
            </a:r>
            <a:endParaRPr lang="en-US" altLang="ko-KR" dirty="0"/>
          </a:p>
          <a:p>
            <a:r>
              <a:rPr lang="en-US" altLang="ko-KR" dirty="0" err="1"/>
              <a:t>qnode_odometry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Particle filter </a:t>
            </a:r>
            <a:r>
              <a:rPr lang="ko-KR" altLang="en-US" dirty="0"/>
              <a:t>이론</a:t>
            </a:r>
            <a:endParaRPr lang="en-US" altLang="ko-KR" dirty="0"/>
          </a:p>
          <a:p>
            <a:r>
              <a:rPr lang="ko-KR" altLang="en-US" dirty="0"/>
              <a:t>앞으로 할 것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69921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6903EFC-3A57-418A-B176-1EA068DB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Likelihood Field </a:t>
            </a:r>
            <a:r>
              <a:rPr lang="ko-KR" altLang="en-US" dirty="0"/>
              <a:t>수정 및 생성 방법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텍스트 개체 틀 4">
                <a:extLst>
                  <a:ext uri="{FF2B5EF4-FFF2-40B4-BE49-F238E27FC236}">
                    <a16:creationId xmlns:a16="http://schemas.microsoft.com/office/drawing/2014/main" id="{510B0059-2E96-4E95-91B0-46347081CCA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623888" y="1088473"/>
                <a:ext cx="10944224" cy="40574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𝑟𝑎𝑛𝑑</m:t>
                        </m:r>
                      </m:sub>
                    </m:sSub>
                  </m:oMath>
                </a14:m>
                <a:endParaRPr lang="ko-KR" altLang="en-US" sz="3200" b="1" dirty="0"/>
              </a:p>
            </p:txBody>
          </p:sp>
        </mc:Choice>
        <mc:Fallback xmlns="">
          <p:sp>
            <p:nvSpPr>
              <p:cNvPr id="5" name="텍스트 개체 틀 4">
                <a:extLst>
                  <a:ext uri="{FF2B5EF4-FFF2-40B4-BE49-F238E27FC236}">
                    <a16:creationId xmlns:a16="http://schemas.microsoft.com/office/drawing/2014/main" id="{510B0059-2E96-4E95-91B0-46347081CC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623888" y="1088473"/>
                <a:ext cx="10944224" cy="405748"/>
              </a:xfrm>
              <a:blipFill>
                <a:blip r:embed="rId2"/>
                <a:stretch>
                  <a:fillRect l="-501" t="-13636" b="-121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AA08A46E-12D1-4808-9F87-D394FC0F35E3}"/>
              </a:ext>
            </a:extLst>
          </p:cNvPr>
          <p:cNvSpPr txBox="1">
            <a:spLocks/>
          </p:cNvSpPr>
          <p:nvPr/>
        </p:nvSpPr>
        <p:spPr>
          <a:xfrm>
            <a:off x="794468" y="1579727"/>
            <a:ext cx="9797332" cy="1245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C345DD-A316-46AD-92E0-3A946F628ECA}"/>
                  </a:ext>
                </a:extLst>
              </p:cNvPr>
              <p:cNvSpPr txBox="1"/>
              <p:nvPr/>
            </p:nvSpPr>
            <p:spPr>
              <a:xfrm>
                <a:off x="914399" y="1464223"/>
                <a:ext cx="1065371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𝑟𝑎𝑛𝑑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800" dirty="0"/>
                  <a:t>은 센서의 오류로 인해 </a:t>
                </a:r>
                <a:r>
                  <a:rPr lang="ko-KR" altLang="en-US" dirty="0"/>
                  <a:t>랜덤 </a:t>
                </a:r>
                <a:r>
                  <a:rPr lang="ko-KR" altLang="en-US" sz="1800" dirty="0"/>
                  <a:t>값이 발생하는 경우</a:t>
                </a:r>
                <a:r>
                  <a:rPr lang="en-US" altLang="ko-KR" sz="1800" dirty="0"/>
                  <a:t>(Noise)</a:t>
                </a:r>
                <a:endParaRPr lang="ko-KR" altLang="en-US" sz="1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C345DD-A316-46AD-92E0-3A946F628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99" y="1464223"/>
                <a:ext cx="10653713" cy="646331"/>
              </a:xfrm>
              <a:prstGeom prst="rect">
                <a:avLst/>
              </a:prstGeom>
              <a:blipFill>
                <a:blip r:embed="rId3"/>
                <a:stretch>
                  <a:fillRect b="-150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B41F9E8B-39A5-4CAB-AB60-CAB7903BB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074" y="2609849"/>
            <a:ext cx="7700963" cy="34575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16472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6903EFC-3A57-418A-B176-1EA068DB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Likelihood Field </a:t>
            </a:r>
            <a:r>
              <a:rPr lang="ko-KR" altLang="en-US" dirty="0"/>
              <a:t>수정 및 생성 방법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텍스트 개체 틀 4">
                <a:extLst>
                  <a:ext uri="{FF2B5EF4-FFF2-40B4-BE49-F238E27FC236}">
                    <a16:creationId xmlns:a16="http://schemas.microsoft.com/office/drawing/2014/main" id="{510B0059-2E96-4E95-91B0-46347081CCA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623888" y="1088473"/>
                <a:ext cx="10944224" cy="405748"/>
              </a:xfrm>
            </p:spPr>
            <p:txBody>
              <a:bodyPr>
                <a:normAutofit fontScale="70000" lnSpcReduction="2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h𝑖𝑡</m:t>
                        </m:r>
                      </m:sub>
                    </m:sSub>
                  </m:oMath>
                </a14:m>
                <a:r>
                  <a:rPr lang="en-US" altLang="ko-KR" sz="3200" b="1" dirty="0"/>
                  <a:t>,</a:t>
                </a:r>
                <a:r>
                  <a:rPr lang="ko-KR" altLang="ko-KR" sz="3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2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𝑠h𝑜𝑟𝑡</m:t>
                        </m:r>
                      </m:sub>
                    </m:sSub>
                  </m:oMath>
                </a14:m>
                <a:r>
                  <a:rPr lang="en-US" altLang="ko-KR" sz="3600" b="1" dirty="0"/>
                  <a:t>,</a:t>
                </a:r>
                <a:r>
                  <a:rPr lang="ko-KR" altLang="ko-KR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6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ko-KR" sz="3600" b="1" dirty="0"/>
                  <a:t>,</a:t>
                </a:r>
                <a:r>
                  <a:rPr lang="ko-KR" altLang="ko-KR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𝑟𝑎𝑛𝑑</m:t>
                        </m:r>
                      </m:sub>
                    </m:sSub>
                  </m:oMath>
                </a14:m>
                <a:r>
                  <a:rPr lang="en-US" altLang="ko-KR" sz="4000" dirty="0"/>
                  <a:t> </a:t>
                </a:r>
                <a:r>
                  <a:rPr lang="en-US" altLang="ko-KR" sz="2300" dirty="0"/>
                  <a:t>(weighted mean</a:t>
                </a:r>
                <a:r>
                  <a:rPr lang="ko-KR" altLang="en-US" sz="2300" dirty="0"/>
                  <a:t>으로 표시</a:t>
                </a:r>
                <a:r>
                  <a:rPr lang="en-US" altLang="ko-KR" sz="2300" dirty="0"/>
                  <a:t>)(</a:t>
                </a:r>
                <a:r>
                  <a:rPr lang="ko-KR" altLang="en-US" sz="2300" dirty="0"/>
                  <a:t>확률 분포의 비중을 어떻게 둘지 정하는 부분</a:t>
                </a:r>
                <a:r>
                  <a:rPr lang="en-US" altLang="ko-KR" sz="2300" dirty="0"/>
                  <a:t>)</a:t>
                </a:r>
                <a:endParaRPr lang="ko-KR" altLang="en-US" sz="4000" b="1" dirty="0"/>
              </a:p>
              <a:p>
                <a:endParaRPr lang="ko-KR" altLang="en-US" sz="3600" b="1" dirty="0"/>
              </a:p>
            </p:txBody>
          </p:sp>
        </mc:Choice>
        <mc:Fallback xmlns="">
          <p:sp>
            <p:nvSpPr>
              <p:cNvPr id="5" name="텍스트 개체 틀 4">
                <a:extLst>
                  <a:ext uri="{FF2B5EF4-FFF2-40B4-BE49-F238E27FC236}">
                    <a16:creationId xmlns:a16="http://schemas.microsoft.com/office/drawing/2014/main" id="{510B0059-2E96-4E95-91B0-46347081CC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623888" y="1088473"/>
                <a:ext cx="10944224" cy="405748"/>
              </a:xfrm>
              <a:blipFill>
                <a:blip r:embed="rId2"/>
                <a:stretch>
                  <a:fillRect t="-27273" b="-393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AA08A46E-12D1-4808-9F87-D394FC0F35E3}"/>
              </a:ext>
            </a:extLst>
          </p:cNvPr>
          <p:cNvSpPr txBox="1">
            <a:spLocks/>
          </p:cNvSpPr>
          <p:nvPr/>
        </p:nvSpPr>
        <p:spPr>
          <a:xfrm>
            <a:off x="794468" y="1579727"/>
            <a:ext cx="9797332" cy="1245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C345DD-A316-46AD-92E0-3A946F628ECA}"/>
                  </a:ext>
                </a:extLst>
              </p:cNvPr>
              <p:cNvSpPr txBox="1"/>
              <p:nvPr/>
            </p:nvSpPr>
            <p:spPr>
              <a:xfrm>
                <a:off x="914399" y="1464223"/>
                <a:ext cx="10653713" cy="6596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800" dirty="0"/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800" dirty="0"/>
                  <a:t> 확률 분포는 다음의 식을 만족한다</a:t>
                </a:r>
                <a:r>
                  <a:rPr lang="en-US" altLang="ko-KR" sz="1800" dirty="0"/>
                  <a:t>. </a:t>
                </a:r>
                <a:endParaRPr lang="ko-KR" altLang="en-US" sz="1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C345DD-A316-46AD-92E0-3A946F628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99" y="1464223"/>
                <a:ext cx="10653713" cy="659668"/>
              </a:xfrm>
              <a:prstGeom prst="rect">
                <a:avLst/>
              </a:prstGeom>
              <a:blipFill>
                <a:blip r:embed="rId3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08FA52F0-7329-40C3-9C53-C4EB87FF6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899" y="2676804"/>
            <a:ext cx="8677985" cy="34001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16393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6903EFC-3A57-418A-B176-1EA068DB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Likelihood Field </a:t>
            </a:r>
            <a:r>
              <a:rPr lang="ko-KR" altLang="en-US" dirty="0"/>
              <a:t>수정 및 생성 방법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텍스트 개체 틀 4">
                <a:extLst>
                  <a:ext uri="{FF2B5EF4-FFF2-40B4-BE49-F238E27FC236}">
                    <a16:creationId xmlns:a16="http://schemas.microsoft.com/office/drawing/2014/main" id="{510B0059-2E96-4E95-91B0-46347081CCA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570780" y="1337327"/>
                <a:ext cx="10944224" cy="40574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h𝑖𝑡</m:t>
                        </m:r>
                      </m:sub>
                    </m:sSub>
                  </m:oMath>
                </a14:m>
                <a:r>
                  <a:rPr lang="en-US" altLang="ko-KR" sz="1800" b="1" dirty="0"/>
                  <a:t>,</a:t>
                </a:r>
                <a:r>
                  <a:rPr lang="ko-KR" altLang="ko-KR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𝑠h𝑜𝑟𝑡</m:t>
                        </m:r>
                      </m:sub>
                    </m:sSub>
                  </m:oMath>
                </a14:m>
                <a:r>
                  <a:rPr lang="en-US" altLang="ko-KR" sz="2000" b="1" dirty="0"/>
                  <a:t>,</a:t>
                </a:r>
                <a:r>
                  <a:rPr lang="ko-KR" altLang="ko-KR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ko-KR" sz="2000" b="1" dirty="0"/>
                  <a:t>,</a:t>
                </a:r>
                <a:r>
                  <a:rPr lang="ko-KR" altLang="ko-KR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𝑟𝑎𝑛𝑑</m:t>
                        </m:r>
                      </m:sub>
                    </m:sSub>
                    <m:r>
                      <a:rPr lang="ko-KR" altLang="en-US" sz="2000" i="1">
                        <a:latin typeface="Cambria Math" panose="02040503050406030204" pitchFamily="18" charset="0"/>
                      </a:rPr>
                      <m:t>을</m:t>
                    </m:r>
                  </m:oMath>
                </a14:m>
                <a:r>
                  <a:rPr lang="ko-KR" altLang="en-US" sz="2000" dirty="0"/>
                  <a:t> 설정한 후 </a:t>
                </a:r>
                <a:r>
                  <a:rPr lang="en-US" altLang="ko-KR" sz="2000" dirty="0"/>
                  <a:t>Likelihood </a:t>
                </a:r>
                <a:r>
                  <a:rPr lang="ko-KR" altLang="en-US" sz="2000" dirty="0"/>
                  <a:t>버튼을 누른다</a:t>
                </a:r>
                <a:r>
                  <a:rPr lang="en-US" altLang="ko-KR" sz="2000" dirty="0"/>
                  <a:t>.(2~3</a:t>
                </a:r>
                <a:r>
                  <a:rPr lang="ko-KR" altLang="en-US" sz="2000" dirty="0"/>
                  <a:t>분 소요될 수 있다</a:t>
                </a:r>
                <a:r>
                  <a:rPr lang="en-US" altLang="ko-KR" sz="2000" dirty="0"/>
                  <a:t>.)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5" name="텍스트 개체 틀 4">
                <a:extLst>
                  <a:ext uri="{FF2B5EF4-FFF2-40B4-BE49-F238E27FC236}">
                    <a16:creationId xmlns:a16="http://schemas.microsoft.com/office/drawing/2014/main" id="{510B0059-2E96-4E95-91B0-46347081CC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570780" y="1337327"/>
                <a:ext cx="10944224" cy="405748"/>
              </a:xfrm>
              <a:blipFill>
                <a:blip r:embed="rId2"/>
                <a:stretch>
                  <a:fillRect l="-501" t="-11940" b="-194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FD1A00D8-8482-40FD-9CA5-1B31A0689D0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 t="1994" r="39" b="2496"/>
          <a:stretch/>
        </p:blipFill>
        <p:spPr>
          <a:xfrm>
            <a:off x="933450" y="2325856"/>
            <a:ext cx="8401049" cy="3816748"/>
          </a:xfr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F4F84D-2256-4754-A31B-A598769E7E27}"/>
              </a:ext>
            </a:extLst>
          </p:cNvPr>
          <p:cNvSpPr/>
          <p:nvPr/>
        </p:nvSpPr>
        <p:spPr>
          <a:xfrm>
            <a:off x="6486525" y="5125385"/>
            <a:ext cx="447675" cy="3857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858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6903EFC-3A57-418A-B176-1EA068DB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Likelihood Field </a:t>
            </a:r>
            <a:r>
              <a:rPr lang="ko-KR" altLang="en-US" dirty="0"/>
              <a:t>수정 및 생성 방법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0B0059-2E96-4E95-91B0-46347081CC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0780" y="1337326"/>
            <a:ext cx="10944224" cy="665813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sz="2000" dirty="0"/>
              <a:t>Likelihood Field</a:t>
            </a:r>
            <a:r>
              <a:rPr lang="ko-KR" altLang="en-US" sz="2000" dirty="0"/>
              <a:t>가 생성된 것을 확인 할 수 있다</a:t>
            </a:r>
            <a:r>
              <a:rPr lang="en-US" altLang="ko-KR" sz="2000" dirty="0"/>
              <a:t>.</a:t>
            </a:r>
          </a:p>
          <a:p>
            <a:r>
              <a:rPr lang="ko-KR" altLang="en-US" sz="2000" b="1" dirty="0">
                <a:solidFill>
                  <a:srgbClr val="FF0000"/>
                </a:solidFill>
              </a:rPr>
              <a:t>단</a:t>
            </a:r>
            <a:r>
              <a:rPr lang="en-US" altLang="ko-KR" sz="2000" b="1" dirty="0"/>
              <a:t>,</a:t>
            </a:r>
            <a:r>
              <a:rPr lang="en-US" altLang="ko-KR" sz="2000" dirty="0"/>
              <a:t> </a:t>
            </a:r>
            <a:r>
              <a:rPr lang="ko-KR" altLang="en-US" sz="2000" dirty="0"/>
              <a:t>너무 밝게 생성하는 것은 </a:t>
            </a:r>
            <a:r>
              <a:rPr lang="en-US" altLang="ko-KR" sz="2000" dirty="0"/>
              <a:t>weight</a:t>
            </a:r>
            <a:r>
              <a:rPr lang="ko-KR" altLang="en-US" sz="2000" dirty="0"/>
              <a:t>가 그 만큼 커서 로봇이 한번에 다른 위치로 크게 이동하는 문제가 발생할 수 있다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FD1A00D8-8482-40FD-9CA5-1B31A0689D0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 t="1994" r="39" b="2496"/>
          <a:stretch/>
        </p:blipFill>
        <p:spPr>
          <a:xfrm>
            <a:off x="933450" y="2325856"/>
            <a:ext cx="8401049" cy="3816748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D361456-6F73-4FF7-B755-0DEEEF8B4C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2" r="10151"/>
          <a:stretch/>
        </p:blipFill>
        <p:spPr>
          <a:xfrm>
            <a:off x="5443846" y="2573210"/>
            <a:ext cx="3395818" cy="196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76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6903EFC-3A57-418A-B176-1EA068DB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Likelihood Field </a:t>
            </a:r>
            <a:r>
              <a:rPr lang="ko-KR" altLang="en-US" dirty="0"/>
              <a:t>수정 및 생성 방법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0B0059-2E96-4E95-91B0-46347081CC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0780" y="1337326"/>
            <a:ext cx="10944224" cy="665813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2000" dirty="0"/>
              <a:t>Likelihood Field</a:t>
            </a:r>
            <a:r>
              <a:rPr lang="ko-KR" altLang="en-US" sz="2000" dirty="0"/>
              <a:t>가 생성이 되면</a:t>
            </a:r>
            <a:r>
              <a:rPr lang="en-US" altLang="ko-KR" sz="2000" dirty="0"/>
              <a:t>, save </a:t>
            </a:r>
            <a:r>
              <a:rPr lang="ko-KR" altLang="en-US" sz="2000" dirty="0"/>
              <a:t>버튼을 눌러 파일을 저장한다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   - </a:t>
            </a:r>
            <a:r>
              <a:rPr lang="ko-KR" altLang="en-US" sz="2000" dirty="0"/>
              <a:t>파일을 저장하면 </a:t>
            </a:r>
            <a:r>
              <a:rPr lang="en-US" altLang="ko-KR" sz="2000" dirty="0"/>
              <a:t>1)</a:t>
            </a:r>
            <a:r>
              <a:rPr lang="en-US" altLang="ko-KR" sz="2000" dirty="0" err="1"/>
              <a:t>Penlaty</a:t>
            </a:r>
            <a:r>
              <a:rPr lang="ko-KR" altLang="en-US" sz="2000" dirty="0"/>
              <a:t> </a:t>
            </a:r>
            <a:r>
              <a:rPr lang="en-US" altLang="ko-KR" sz="2000" dirty="0"/>
              <a:t>Circle 2)</a:t>
            </a:r>
            <a:r>
              <a:rPr lang="en-US" altLang="ko-KR" sz="2000" dirty="0" err="1"/>
              <a:t>X_Cross</a:t>
            </a:r>
            <a:r>
              <a:rPr lang="en-US" altLang="ko-KR" sz="2000" dirty="0"/>
              <a:t> 3)</a:t>
            </a:r>
            <a:r>
              <a:rPr lang="ko-KR" altLang="en-US" sz="2000" dirty="0"/>
              <a:t>나머지 부분의 </a:t>
            </a:r>
            <a:r>
              <a:rPr lang="en-US" altLang="ko-KR" sz="2000" dirty="0"/>
              <a:t>3</a:t>
            </a:r>
            <a:r>
              <a:rPr lang="ko-KR" altLang="en-US" sz="2000" dirty="0"/>
              <a:t>가지 </a:t>
            </a:r>
            <a:r>
              <a:rPr lang="en-US" altLang="ko-KR" sz="2000" dirty="0"/>
              <a:t>Likelihood</a:t>
            </a:r>
            <a:r>
              <a:rPr lang="ko-KR" altLang="en-US" sz="2000" dirty="0"/>
              <a:t>로 나뉘어 저장됨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FD1A00D8-8482-40FD-9CA5-1B31A0689D0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 t="1994" r="39" b="2496"/>
          <a:stretch/>
        </p:blipFill>
        <p:spPr>
          <a:xfrm>
            <a:off x="933450" y="2325856"/>
            <a:ext cx="8401049" cy="3816748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D361456-6F73-4FF7-B755-0DEEEF8B4C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2" r="10151"/>
          <a:stretch/>
        </p:blipFill>
        <p:spPr>
          <a:xfrm>
            <a:off x="5443846" y="2573210"/>
            <a:ext cx="3395818" cy="196939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AC0C730-3B85-4823-8722-06808C7A0CD0}"/>
              </a:ext>
            </a:extLst>
          </p:cNvPr>
          <p:cNvSpPr/>
          <p:nvPr/>
        </p:nvSpPr>
        <p:spPr>
          <a:xfrm>
            <a:off x="6496051" y="5520674"/>
            <a:ext cx="438150" cy="2610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9053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6903EFC-3A57-418A-B176-1EA068DB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Likelihood Field </a:t>
            </a:r>
            <a:r>
              <a:rPr lang="ko-KR" altLang="en-US" dirty="0"/>
              <a:t>수정 및 생성 방법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0B0059-2E96-4E95-91B0-46347081CC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0780" y="1337326"/>
            <a:ext cx="10944224" cy="665813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저장된 </a:t>
            </a:r>
            <a:r>
              <a:rPr lang="en-US" altLang="ko-KR" sz="2000" dirty="0"/>
              <a:t>Likelihood Field </a:t>
            </a:r>
            <a:r>
              <a:rPr lang="ko-KR" altLang="en-US" sz="2000" dirty="0"/>
              <a:t>파일을 </a:t>
            </a:r>
            <a:r>
              <a:rPr lang="ko-KR" altLang="en-US" sz="2000" dirty="0" err="1"/>
              <a:t>불러올려면</a:t>
            </a:r>
            <a:r>
              <a:rPr lang="en-US" altLang="ko-KR" sz="2000" dirty="0"/>
              <a:t>, Read </a:t>
            </a:r>
            <a:r>
              <a:rPr lang="ko-KR" altLang="en-US" sz="2000" dirty="0"/>
              <a:t>버튼을 눌러 원하는 파일을 선택하여 사용하면 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FD1A00D8-8482-40FD-9CA5-1B31A0689D0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 t="1994" r="39" b="2496"/>
          <a:stretch/>
        </p:blipFill>
        <p:spPr>
          <a:xfrm>
            <a:off x="933450" y="2325856"/>
            <a:ext cx="8401049" cy="3816748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D361456-6F73-4FF7-B755-0DEEEF8B4C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2" r="10151"/>
          <a:stretch/>
        </p:blipFill>
        <p:spPr>
          <a:xfrm>
            <a:off x="5443846" y="2573210"/>
            <a:ext cx="3395818" cy="196939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10D8E5B-D3EC-4EEA-95B9-05150C9C7830}"/>
              </a:ext>
            </a:extLst>
          </p:cNvPr>
          <p:cNvSpPr/>
          <p:nvPr/>
        </p:nvSpPr>
        <p:spPr>
          <a:xfrm>
            <a:off x="6477000" y="5838741"/>
            <a:ext cx="457200" cy="2191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575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6903EFC-3A57-418A-B176-1EA068DB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Z_MAX</a:t>
            </a:r>
            <a:r>
              <a:rPr lang="ko-KR" altLang="en-US" dirty="0"/>
              <a:t>설정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0B0059-2E96-4E95-91B0-46347081CC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0780" y="1337326"/>
            <a:ext cx="10944224" cy="665813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2000" dirty="0"/>
              <a:t>main_window.cpp</a:t>
            </a:r>
            <a:r>
              <a:rPr lang="ko-KR" altLang="en-US" sz="2000" dirty="0"/>
              <a:t>에서 </a:t>
            </a:r>
            <a:r>
              <a:rPr lang="en-US" altLang="ko-KR" sz="2000" dirty="0"/>
              <a:t>ZMAX</a:t>
            </a:r>
            <a:r>
              <a:rPr lang="ko-KR" altLang="en-US" sz="2000" dirty="0"/>
              <a:t>를 설정한다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 err="1"/>
              <a:t>Z_max</a:t>
            </a:r>
            <a:r>
              <a:rPr lang="ko-KR" altLang="en-US" sz="2000" dirty="0"/>
              <a:t>는 </a:t>
            </a:r>
            <a:r>
              <a:rPr lang="en-US" altLang="ko-KR" sz="2000" dirty="0"/>
              <a:t>vision</a:t>
            </a:r>
            <a:r>
              <a:rPr lang="ko-KR" altLang="en-US" sz="2000" dirty="0"/>
              <a:t>노드에서 보낸 </a:t>
            </a:r>
            <a:r>
              <a:rPr lang="en-US" altLang="ko-KR" sz="2000" dirty="0"/>
              <a:t>point</a:t>
            </a:r>
            <a:r>
              <a:rPr lang="ko-KR" altLang="en-US" sz="2000" dirty="0"/>
              <a:t>들의 거리가 </a:t>
            </a:r>
            <a:r>
              <a:rPr lang="en-US" altLang="ko-KR" sz="2000" dirty="0" err="1"/>
              <a:t>Z_max</a:t>
            </a:r>
            <a:r>
              <a:rPr lang="ko-KR" altLang="en-US" sz="2000" dirty="0"/>
              <a:t>이상이면 </a:t>
            </a:r>
            <a:r>
              <a:rPr lang="ko-KR" altLang="en-US" sz="2000" dirty="0" err="1"/>
              <a:t>오차값으로</a:t>
            </a:r>
            <a:r>
              <a:rPr lang="ko-KR" altLang="en-US" sz="2000" dirty="0"/>
              <a:t> 간주하여 사용하지 않는다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9" name="내용 개체 틀 8" descr="텍스트이(가) 표시된 사진&#10;&#10;자동 생성된 설명">
            <a:extLst>
              <a:ext uri="{FF2B5EF4-FFF2-40B4-BE49-F238E27FC236}">
                <a16:creationId xmlns:a16="http://schemas.microsoft.com/office/drawing/2014/main" id="{A1DB03D3-4E14-4629-A76F-ABE5C39B7CB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19" r="29437"/>
          <a:stretch/>
        </p:blipFill>
        <p:spPr>
          <a:xfrm>
            <a:off x="5629995" y="2343339"/>
            <a:ext cx="4533180" cy="3908523"/>
          </a:xfrm>
          <a:ln>
            <a:solidFill>
              <a:schemeClr val="tx1"/>
            </a:solidFill>
          </a:ln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823DC219-337F-4E3B-81B2-46F41DDCAA9D}"/>
              </a:ext>
            </a:extLst>
          </p:cNvPr>
          <p:cNvGrpSpPr/>
          <p:nvPr/>
        </p:nvGrpSpPr>
        <p:grpSpPr>
          <a:xfrm>
            <a:off x="1781175" y="2343339"/>
            <a:ext cx="3848820" cy="2883653"/>
            <a:chOff x="570780" y="3057524"/>
            <a:chExt cx="3848820" cy="2883653"/>
          </a:xfrm>
        </p:grpSpPr>
        <p:pic>
          <p:nvPicPr>
            <p:cNvPr id="11" name="그림 10" descr="텍스트이(가) 표시된 사진&#10;&#10;자동 생성된 설명">
              <a:extLst>
                <a:ext uri="{FF2B5EF4-FFF2-40B4-BE49-F238E27FC236}">
                  <a16:creationId xmlns:a16="http://schemas.microsoft.com/office/drawing/2014/main" id="{BE2D180D-13C1-412A-8273-9993F1BB75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01" r="22102"/>
            <a:stretch/>
          </p:blipFill>
          <p:spPr>
            <a:xfrm>
              <a:off x="642937" y="3057524"/>
              <a:ext cx="3776663" cy="28836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BD8CD27-69F8-4560-9F92-CD3B807015E1}"/>
                </a:ext>
              </a:extLst>
            </p:cNvPr>
            <p:cNvSpPr/>
            <p:nvPr/>
          </p:nvSpPr>
          <p:spPr>
            <a:xfrm>
              <a:off x="570780" y="5619708"/>
              <a:ext cx="2286720" cy="23816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DE74EB-0E6A-4957-9A35-0D5B84C5A2E7}"/>
              </a:ext>
            </a:extLst>
          </p:cNvPr>
          <p:cNvSpPr/>
          <p:nvPr/>
        </p:nvSpPr>
        <p:spPr>
          <a:xfrm>
            <a:off x="6743700" y="3226961"/>
            <a:ext cx="1704977" cy="2020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151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6903EFC-3A57-418A-B176-1EA068DB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qnode_odometry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0B0059-2E96-4E95-91B0-46347081CC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0780" y="1337326"/>
            <a:ext cx="10944224" cy="929624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sz="2000" dirty="0"/>
              <a:t>로봇의 보행 변경</a:t>
            </a:r>
            <a:r>
              <a:rPr lang="en-US" altLang="ko-KR" sz="2000" dirty="0"/>
              <a:t>, </a:t>
            </a:r>
            <a:r>
              <a:rPr lang="ko-KR" altLang="en-US" sz="2000" dirty="0"/>
              <a:t>로봇 변경 시 </a:t>
            </a:r>
            <a:r>
              <a:rPr lang="ko-KR" altLang="en-US" sz="2000" b="1" dirty="0">
                <a:solidFill>
                  <a:srgbClr val="FF0000"/>
                </a:solidFill>
              </a:rPr>
              <a:t>필수적</a:t>
            </a:r>
            <a:r>
              <a:rPr lang="ko-KR" altLang="en-US" sz="2000" dirty="0"/>
              <a:t>으로 바꿔야하는 부분이다</a:t>
            </a:r>
            <a:endParaRPr lang="en-US" altLang="ko-KR" sz="2000" dirty="0"/>
          </a:p>
          <a:p>
            <a:r>
              <a:rPr lang="ko-KR" altLang="en-US" sz="2000" dirty="0"/>
              <a:t>로봇을 필드상에서 일정거리를 일직선으로 걷게 한 후</a:t>
            </a:r>
            <a:r>
              <a:rPr lang="en-US" altLang="ko-KR" sz="2000" dirty="0"/>
              <a:t>, localization_v2</a:t>
            </a:r>
            <a:r>
              <a:rPr lang="ko-KR" altLang="en-US" sz="2000" dirty="0"/>
              <a:t>에서의 로봇 값이 일치하도록 값을 수정해준다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 err="1"/>
              <a:t>Ymove</a:t>
            </a:r>
            <a:r>
              <a:rPr lang="ko-KR" altLang="en-US" sz="2000" dirty="0"/>
              <a:t>도 일정거리를 일직선으로 옆 </a:t>
            </a:r>
            <a:r>
              <a:rPr lang="ko-KR" altLang="en-US" sz="2000" dirty="0" err="1"/>
              <a:t>걸음하게</a:t>
            </a:r>
            <a:r>
              <a:rPr lang="ko-KR" altLang="en-US" sz="2000" dirty="0"/>
              <a:t> 한 후</a:t>
            </a:r>
            <a:r>
              <a:rPr lang="en-US" altLang="ko-KR" sz="2000" dirty="0"/>
              <a:t>, localization_v2</a:t>
            </a:r>
            <a:r>
              <a:rPr lang="ko-KR" altLang="en-US" sz="2000" dirty="0"/>
              <a:t>에서 로봇이 일치하도록 값을 수정한다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7" name="내용 개체 틀 6" descr="텍스트이(가) 표시된 사진&#10;&#10;자동 생성된 설명">
            <a:extLst>
              <a:ext uri="{FF2B5EF4-FFF2-40B4-BE49-F238E27FC236}">
                <a16:creationId xmlns:a16="http://schemas.microsoft.com/office/drawing/2014/main" id="{89BDEE8B-4330-46CF-A407-E0FCEC68E41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002" y="3212814"/>
            <a:ext cx="9132824" cy="1720675"/>
          </a:xfrm>
          <a:ln>
            <a:solidFill>
              <a:schemeClr val="tx1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DD724D-C9B0-40A2-9D93-8721082EECE9}"/>
              </a:ext>
            </a:extLst>
          </p:cNvPr>
          <p:cNvSpPr/>
          <p:nvPr/>
        </p:nvSpPr>
        <p:spPr>
          <a:xfrm>
            <a:off x="4495798" y="3881207"/>
            <a:ext cx="704851" cy="3619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D6ACD3-5F9B-4A01-ACC6-9C1668BA7A11}"/>
              </a:ext>
            </a:extLst>
          </p:cNvPr>
          <p:cNvSpPr/>
          <p:nvPr/>
        </p:nvSpPr>
        <p:spPr>
          <a:xfrm>
            <a:off x="4495798" y="4243157"/>
            <a:ext cx="704851" cy="3619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977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6903EFC-3A57-418A-B176-1EA068DB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Particle filter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0B0059-2E96-4E95-91B0-46347081CC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0780" y="1337326"/>
            <a:ext cx="10944224" cy="929624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Particle filter </a:t>
            </a:r>
            <a:r>
              <a:rPr lang="ko-KR" altLang="en-US" sz="2000" dirty="0"/>
              <a:t>개념에 대한 설명을 하기 전에 우선</a:t>
            </a:r>
            <a:r>
              <a:rPr lang="en-US" altLang="ko-KR" sz="2000" dirty="0"/>
              <a:t>, Bayes filter</a:t>
            </a:r>
            <a:r>
              <a:rPr lang="ko-KR" altLang="en-US" sz="2000" dirty="0"/>
              <a:t>에 대해 소개하겠다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Bayes filter</a:t>
            </a:r>
            <a:r>
              <a:rPr lang="ko-KR" altLang="en-US" sz="2000" dirty="0"/>
              <a:t>는 </a:t>
            </a:r>
            <a:r>
              <a:rPr lang="en-US" altLang="ko-KR" sz="2000" dirty="0"/>
              <a:t>data</a:t>
            </a:r>
            <a:r>
              <a:rPr lang="ko-KR" altLang="en-US" sz="2000" dirty="0"/>
              <a:t>들을 기반으로 현재의 위치를 확률적으로 표현한 것을 말한다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19D3012-0072-4EE8-A659-A7294719C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487" y="3222596"/>
            <a:ext cx="761047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00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6903EFC-3A57-418A-B176-1EA068DB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Particle filter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0B0059-2E96-4E95-91B0-46347081CC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8855" y="1346851"/>
            <a:ext cx="10944224" cy="1196324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Bayes filter</a:t>
            </a:r>
            <a:r>
              <a:rPr lang="ko-KR" altLang="en-US" sz="2000" dirty="0"/>
              <a:t>는 총 </a:t>
            </a:r>
            <a:r>
              <a:rPr lang="en-US" altLang="ko-KR" sz="2000" dirty="0"/>
              <a:t>2</a:t>
            </a:r>
            <a:r>
              <a:rPr lang="ko-KR" altLang="en-US" sz="2000" dirty="0"/>
              <a:t>가지의 데이터로 구분할 수 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1)Perceptual data : lidar</a:t>
            </a:r>
            <a:r>
              <a:rPr lang="ko-KR" altLang="en-US" sz="2000" dirty="0"/>
              <a:t>에서 얻은 데이터 등을 의미한다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2)Odometry data : </a:t>
            </a:r>
            <a:r>
              <a:rPr lang="ko-KR" altLang="en-US" sz="2000" dirty="0"/>
              <a:t>로봇이 이동한 데이터를 의미한다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BEF7869-A48D-4377-80FB-43A771207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623" y="3114675"/>
            <a:ext cx="10394156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17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6903EFC-3A57-418A-B176-1EA068DB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0B0059-2E96-4E95-91B0-46347081CC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0780" y="1337327"/>
            <a:ext cx="11349976" cy="143104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최근의 </a:t>
            </a:r>
            <a:r>
              <a:rPr lang="en-US" altLang="ko-KR" sz="2000" dirty="0" err="1"/>
              <a:t>Robocup</a:t>
            </a:r>
            <a:r>
              <a:rPr lang="en-US" altLang="ko-KR" sz="2000" dirty="0"/>
              <a:t> humanoid league</a:t>
            </a:r>
            <a:r>
              <a:rPr lang="ko-KR" altLang="en-US" sz="2000" dirty="0"/>
              <a:t>에서는 로봇이 자신의 위치를 파악하는 </a:t>
            </a:r>
            <a:r>
              <a:rPr lang="en-US" altLang="ko-KR" sz="2000" dirty="0"/>
              <a:t>Localization </a:t>
            </a:r>
            <a:r>
              <a:rPr lang="ko-KR" altLang="en-US" sz="2000" dirty="0"/>
              <a:t>능력을 요구한다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따라서 </a:t>
            </a:r>
            <a:r>
              <a:rPr lang="ko-KR" altLang="en-US" sz="2000" dirty="0" err="1"/>
              <a:t>로빛에서도</a:t>
            </a:r>
            <a:r>
              <a:rPr lang="ko-KR" altLang="en-US" sz="2000" dirty="0"/>
              <a:t> 위 대회를 준비함에 있어 </a:t>
            </a:r>
            <a:r>
              <a:rPr lang="en-US" altLang="ko-KR" sz="2000" dirty="0"/>
              <a:t>Vision </a:t>
            </a:r>
            <a:r>
              <a:rPr lang="ko-KR" altLang="en-US" sz="2000" dirty="0"/>
              <a:t>기반의 </a:t>
            </a:r>
            <a:r>
              <a:rPr lang="en-US" altLang="ko-KR" sz="2000" dirty="0"/>
              <a:t>Localization Node</a:t>
            </a:r>
            <a:r>
              <a:rPr lang="ko-KR" altLang="en-US" sz="2000" dirty="0"/>
              <a:t>를 별도로 개발하였다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이 자료는 그러한 기능을 가진 </a:t>
            </a:r>
            <a:r>
              <a:rPr lang="en-US" altLang="ko-KR" sz="2000" dirty="0"/>
              <a:t>localization_v2 </a:t>
            </a:r>
            <a:r>
              <a:rPr lang="ko-KR" altLang="en-US" sz="2000" dirty="0"/>
              <a:t>노드에 대한 설명을 다룰 것이다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DE0C2B6-47FD-4B8E-CF09-FE5E8ED5F8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6" t="5210" r="39553" b="21416"/>
          <a:stretch/>
        </p:blipFill>
        <p:spPr>
          <a:xfrm>
            <a:off x="3441023" y="2709644"/>
            <a:ext cx="5309954" cy="385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5277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6903EFC-3A57-418A-B176-1EA068DB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Particle filter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0B0059-2E96-4E95-91B0-46347081CC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8855" y="1346851"/>
            <a:ext cx="10944224" cy="1196324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Bayes filter</a:t>
            </a:r>
            <a:r>
              <a:rPr lang="ko-KR" altLang="en-US" sz="2000" dirty="0"/>
              <a:t>는 총 </a:t>
            </a:r>
            <a:r>
              <a:rPr lang="en-US" altLang="ko-KR" sz="2000" dirty="0"/>
              <a:t>2</a:t>
            </a:r>
            <a:r>
              <a:rPr lang="ko-KR" altLang="en-US" sz="2000" dirty="0"/>
              <a:t>가지의 데이터로 구분할 수 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1)Perceptual data : lidar</a:t>
            </a:r>
            <a:r>
              <a:rPr lang="ko-KR" altLang="en-US" sz="2000" dirty="0"/>
              <a:t>에서 얻은 데이터 등을 의미한다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2)Odometry data : </a:t>
            </a:r>
            <a:r>
              <a:rPr lang="ko-KR" altLang="en-US" sz="2000" dirty="0"/>
              <a:t>로봇이 이동한 데이터를 의미한다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BEF7869-A48D-4377-80FB-43A771207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148" y="3631436"/>
            <a:ext cx="10394156" cy="2095500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A03859-9544-4898-8540-8E1F943F341A}"/>
              </a:ext>
            </a:extLst>
          </p:cNvPr>
          <p:cNvGrpSpPr/>
          <p:nvPr/>
        </p:nvGrpSpPr>
        <p:grpSpPr>
          <a:xfrm>
            <a:off x="8496300" y="1202409"/>
            <a:ext cx="2725170" cy="2226591"/>
            <a:chOff x="6934200" y="404383"/>
            <a:chExt cx="2683668" cy="2192682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F1B74BD7-9DD7-40C0-AA69-F9190BCBAD95}"/>
                </a:ext>
              </a:extLst>
            </p:cNvPr>
            <p:cNvSpPr/>
            <p:nvPr/>
          </p:nvSpPr>
          <p:spPr>
            <a:xfrm>
              <a:off x="6934200" y="1346851"/>
              <a:ext cx="542925" cy="542925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</a:t>
              </a:r>
              <a:r>
                <a:rPr lang="en-US" altLang="ko-KR" sz="800" dirty="0">
                  <a:solidFill>
                    <a:schemeClr val="tx1"/>
                  </a:solidFill>
                </a:rPr>
                <a:t>0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C189730-3993-44F1-97AA-CABF734B14BC}"/>
                </a:ext>
              </a:extLst>
            </p:cNvPr>
            <p:cNvSpPr/>
            <p:nvPr/>
          </p:nvSpPr>
          <p:spPr>
            <a:xfrm>
              <a:off x="8001000" y="1336389"/>
              <a:ext cx="542925" cy="542925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</a:t>
              </a:r>
              <a:r>
                <a:rPr lang="en-US" altLang="ko-KR" sz="800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FA2E54FB-1CD8-4C40-9127-F5F03A3EAE49}"/>
                </a:ext>
              </a:extLst>
            </p:cNvPr>
            <p:cNvSpPr/>
            <p:nvPr/>
          </p:nvSpPr>
          <p:spPr>
            <a:xfrm>
              <a:off x="9067800" y="1336388"/>
              <a:ext cx="542925" cy="542925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</a:t>
              </a:r>
              <a:r>
                <a:rPr lang="en-US" altLang="ko-KR" sz="800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2B06DC9E-9282-4805-93B9-2623485F6451}"/>
                </a:ext>
              </a:extLst>
            </p:cNvPr>
            <p:cNvCxnSpPr>
              <a:stCxn id="2" idx="6"/>
              <a:endCxn id="6" idx="2"/>
            </p:cNvCxnSpPr>
            <p:nvPr/>
          </p:nvCxnSpPr>
          <p:spPr>
            <a:xfrm flipV="1">
              <a:off x="7477125" y="1607852"/>
              <a:ext cx="523875" cy="1046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A7CCF7F4-10E3-4D20-AEE6-EC78A66114DB}"/>
                </a:ext>
              </a:extLst>
            </p:cNvPr>
            <p:cNvCxnSpPr/>
            <p:nvPr/>
          </p:nvCxnSpPr>
          <p:spPr>
            <a:xfrm flipV="1">
              <a:off x="8524875" y="1618313"/>
              <a:ext cx="523875" cy="1046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7B0A8F2-FD72-44DC-B37C-251F0FD57B0B}"/>
                </a:ext>
              </a:extLst>
            </p:cNvPr>
            <p:cNvSpPr/>
            <p:nvPr/>
          </p:nvSpPr>
          <p:spPr>
            <a:xfrm>
              <a:off x="7477125" y="2054140"/>
              <a:ext cx="542925" cy="542925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a</a:t>
              </a:r>
              <a:r>
                <a:rPr lang="en-US" altLang="ko-KR" sz="800" dirty="0">
                  <a:solidFill>
                    <a:schemeClr val="tx1"/>
                  </a:solidFill>
                </a:rPr>
                <a:t>0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6F60607-2791-46F6-AE66-01D6FD3FEE6C}"/>
                </a:ext>
              </a:extLst>
            </p:cNvPr>
            <p:cNvSpPr/>
            <p:nvPr/>
          </p:nvSpPr>
          <p:spPr>
            <a:xfrm>
              <a:off x="8524875" y="2031264"/>
              <a:ext cx="542925" cy="542925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a</a:t>
              </a:r>
              <a:r>
                <a:rPr lang="en-US" altLang="ko-KR" sz="800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51F2BB42-1B5E-4CE6-8814-6C1BB890B1FD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flipH="1" flipV="1">
              <a:off x="7739062" y="1636876"/>
              <a:ext cx="9526" cy="417264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1CA63ABD-D36F-4F88-885E-1DE863421C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96337" y="1636876"/>
              <a:ext cx="9526" cy="417264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B2438612-360A-43E3-948C-4002D015C866}"/>
                </a:ext>
              </a:extLst>
            </p:cNvPr>
            <p:cNvSpPr/>
            <p:nvPr/>
          </p:nvSpPr>
          <p:spPr>
            <a:xfrm>
              <a:off x="6943725" y="434981"/>
              <a:ext cx="542925" cy="542925"/>
            </a:xfrm>
            <a:prstGeom prst="ellipse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o</a:t>
              </a:r>
              <a:r>
                <a:rPr lang="en-US" altLang="ko-KR" sz="800" dirty="0">
                  <a:solidFill>
                    <a:schemeClr val="tx1"/>
                  </a:solidFill>
                </a:rPr>
                <a:t>0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4DD3F73-203D-4B8D-A4D2-575847BD8B84}"/>
                </a:ext>
              </a:extLst>
            </p:cNvPr>
            <p:cNvSpPr/>
            <p:nvPr/>
          </p:nvSpPr>
          <p:spPr>
            <a:xfrm>
              <a:off x="7981950" y="404383"/>
              <a:ext cx="542925" cy="542925"/>
            </a:xfrm>
            <a:prstGeom prst="ellipse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o</a:t>
              </a:r>
              <a:r>
                <a:rPr lang="en-US" altLang="ko-KR" sz="800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7E7DB17-0283-4414-B36A-3AE7287F2C9A}"/>
                </a:ext>
              </a:extLst>
            </p:cNvPr>
            <p:cNvSpPr/>
            <p:nvPr/>
          </p:nvSpPr>
          <p:spPr>
            <a:xfrm>
              <a:off x="9074943" y="404383"/>
              <a:ext cx="542925" cy="542925"/>
            </a:xfrm>
            <a:prstGeom prst="ellipse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o</a:t>
              </a:r>
              <a:r>
                <a:rPr lang="en-US" altLang="ko-KR" sz="800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31102800-9790-46D5-82EE-E10FAAF256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05662" y="924356"/>
              <a:ext cx="9526" cy="417264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F276EEA8-D2F1-4B71-96F2-591F9457BB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62936" y="924356"/>
              <a:ext cx="9526" cy="417264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DE2110FD-76C0-4F40-8B74-88120B85E8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41643" y="909843"/>
              <a:ext cx="9526" cy="417264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80678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6903EFC-3A57-418A-B176-1EA068DB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Particle filter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84EB66F-58BB-437B-A9A0-7B49ED747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900" b="50224"/>
          <a:stretch/>
        </p:blipFill>
        <p:spPr>
          <a:xfrm>
            <a:off x="570780" y="1660959"/>
            <a:ext cx="4316669" cy="170693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334E921-D106-44F3-9922-8B9CC2BC8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582">
            <a:off x="4853724" y="1611681"/>
            <a:ext cx="1838325" cy="1089378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D95732DA-ECCD-48E7-8D2B-D84E6D37F223}"/>
              </a:ext>
            </a:extLst>
          </p:cNvPr>
          <p:cNvGrpSpPr/>
          <p:nvPr/>
        </p:nvGrpSpPr>
        <p:grpSpPr>
          <a:xfrm>
            <a:off x="408855" y="3410236"/>
            <a:ext cx="10280706" cy="1358251"/>
            <a:chOff x="522031" y="3674951"/>
            <a:chExt cx="10280706" cy="1358251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616F1EC-1139-4D57-BD12-736A9D89E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87458">
              <a:off x="867859" y="3825048"/>
              <a:ext cx="5362575" cy="1208154"/>
            </a:xfrm>
            <a:prstGeom prst="rect">
              <a:avLst/>
            </a:prstGeom>
          </p:spPr>
        </p:pic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9BF01AD8-7FA7-47FE-A341-6708B63BB60D}"/>
                </a:ext>
              </a:extLst>
            </p:cNvPr>
            <p:cNvCxnSpPr/>
            <p:nvPr/>
          </p:nvCxnSpPr>
          <p:spPr>
            <a:xfrm flipV="1">
              <a:off x="6149108" y="4166225"/>
              <a:ext cx="531977" cy="10624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F5BCA339-272C-4A6A-9303-A6EFED482972}"/>
                </a:ext>
              </a:extLst>
            </p:cNvPr>
            <p:cNvCxnSpPr/>
            <p:nvPr/>
          </p:nvCxnSpPr>
          <p:spPr>
            <a:xfrm flipV="1">
              <a:off x="522031" y="4330050"/>
              <a:ext cx="531977" cy="1062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3E16DCA-EBB4-4481-BA2C-2DC036DEF5C3}"/>
                </a:ext>
              </a:extLst>
            </p:cNvPr>
            <p:cNvSpPr/>
            <p:nvPr/>
          </p:nvSpPr>
          <p:spPr>
            <a:xfrm>
              <a:off x="1123040" y="3854899"/>
              <a:ext cx="5067301" cy="475151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F5161CC-04C6-4E3E-9D2A-1E6A4AD57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3817">
              <a:off x="6852489" y="3674951"/>
              <a:ext cx="3950248" cy="848899"/>
            </a:xfrm>
            <a:prstGeom prst="rect">
              <a:avLst/>
            </a:prstGeom>
          </p:spPr>
        </p:pic>
      </p:grpSp>
      <p:sp>
        <p:nvSpPr>
          <p:cNvPr id="35" name="텍스트 개체 틀 4">
            <a:extLst>
              <a:ext uri="{FF2B5EF4-FFF2-40B4-BE49-F238E27FC236}">
                <a16:creationId xmlns:a16="http://schemas.microsoft.com/office/drawing/2014/main" id="{5AE19583-1D65-4209-837E-4E25C1F365E5}"/>
              </a:ext>
            </a:extLst>
          </p:cNvPr>
          <p:cNvSpPr txBox="1">
            <a:spLocks/>
          </p:cNvSpPr>
          <p:nvPr/>
        </p:nvSpPr>
        <p:spPr>
          <a:xfrm>
            <a:off x="408855" y="1346851"/>
            <a:ext cx="10944224" cy="1196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Bayes filter</a:t>
            </a:r>
            <a:r>
              <a:rPr lang="ko-KR" altLang="en-US" sz="2000" dirty="0"/>
              <a:t>식을 정리하면 다음과 같다</a:t>
            </a:r>
            <a:r>
              <a:rPr lang="en-US" altLang="ko-KR" sz="2000" dirty="0"/>
              <a:t>.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B03A5B33-A0F9-41D6-B642-F548DC4F63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919" t="53296" r="-48" b="8429"/>
          <a:stretch/>
        </p:blipFill>
        <p:spPr>
          <a:xfrm>
            <a:off x="940832" y="4874226"/>
            <a:ext cx="6506295" cy="1379482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226905B-1926-4595-AAC5-6A2D44F99100}"/>
              </a:ext>
            </a:extLst>
          </p:cNvPr>
          <p:cNvCxnSpPr/>
          <p:nvPr/>
        </p:nvCxnSpPr>
        <p:spPr>
          <a:xfrm flipV="1">
            <a:off x="432106" y="5321985"/>
            <a:ext cx="531977" cy="106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3F15044-7075-49ED-B9A7-93E494E73505}"/>
              </a:ext>
            </a:extLst>
          </p:cNvPr>
          <p:cNvCxnSpPr>
            <a:cxnSpLocks/>
          </p:cNvCxnSpPr>
          <p:nvPr/>
        </p:nvCxnSpPr>
        <p:spPr>
          <a:xfrm>
            <a:off x="2437680" y="6253708"/>
            <a:ext cx="0" cy="3090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텍스트 개체 틀 4">
            <a:extLst>
              <a:ext uri="{FF2B5EF4-FFF2-40B4-BE49-F238E27FC236}">
                <a16:creationId xmlns:a16="http://schemas.microsoft.com/office/drawing/2014/main" id="{0472D57B-DFB6-4D5B-A234-48039FEECA78}"/>
              </a:ext>
            </a:extLst>
          </p:cNvPr>
          <p:cNvSpPr txBox="1">
            <a:spLocks/>
          </p:cNvSpPr>
          <p:nvPr/>
        </p:nvSpPr>
        <p:spPr>
          <a:xfrm>
            <a:off x="1847130" y="6509401"/>
            <a:ext cx="1448520" cy="352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/>
              <a:t>Normal </a:t>
            </a:r>
            <a:r>
              <a:rPr lang="en-US" altLang="ko-KR" sz="1100" b="1" dirty="0" err="1"/>
              <a:t>constance</a:t>
            </a:r>
            <a:endParaRPr lang="en-US" altLang="ko-KR" sz="11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B236B8D-93CA-1A0F-6D29-B4E6BC16C563}"/>
                  </a:ext>
                </a:extLst>
              </p:cNvPr>
              <p:cNvSpPr txBox="1"/>
              <p:nvPr/>
            </p:nvSpPr>
            <p:spPr>
              <a:xfrm>
                <a:off x="6567909" y="1810946"/>
                <a:ext cx="1194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B236B8D-93CA-1A0F-6D29-B4E6BC16C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909" y="1810946"/>
                <a:ext cx="1194751" cy="276999"/>
              </a:xfrm>
              <a:prstGeom prst="rect">
                <a:avLst/>
              </a:prstGeom>
              <a:blipFill>
                <a:blip r:embed="rId6"/>
                <a:stretch>
                  <a:fillRect l="-1531" b="-4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9965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6903EFC-3A57-418A-B176-1EA068DB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Particle filter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0B0059-2E96-4E95-91B0-46347081CC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8855" y="1203976"/>
            <a:ext cx="10944224" cy="119632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여기서 </a:t>
            </a:r>
            <a:r>
              <a:rPr lang="en-US" altLang="ko-KR" sz="2000" dirty="0"/>
              <a:t>Markov Assumption</a:t>
            </a:r>
            <a:r>
              <a:rPr lang="ko-KR" altLang="en-US" sz="2000" dirty="0"/>
              <a:t>을 적용한다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1600" dirty="0"/>
              <a:t>   - Markov Assumption</a:t>
            </a:r>
            <a:r>
              <a:rPr lang="ko-KR" altLang="en-US" sz="1600" dirty="0"/>
              <a:t>은 바로 이전 데이터만이 현재에 영향을 준다는 내용이다</a:t>
            </a:r>
            <a:r>
              <a:rPr lang="en-US" altLang="ko-KR" sz="1600" dirty="0"/>
              <a:t>.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6E9974-7B12-4315-A854-0D22ECB85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891" y="2714176"/>
            <a:ext cx="9097347" cy="2286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EB992AB-F7A5-4E08-ACA0-A377D1B67B12}"/>
              </a:ext>
            </a:extLst>
          </p:cNvPr>
          <p:cNvSpPr/>
          <p:nvPr/>
        </p:nvSpPr>
        <p:spPr>
          <a:xfrm>
            <a:off x="1267039" y="4095009"/>
            <a:ext cx="8920199" cy="8294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9934B2F-2643-4757-80CC-DFF67D5351EE}"/>
              </a:ext>
            </a:extLst>
          </p:cNvPr>
          <p:cNvGrpSpPr/>
          <p:nvPr/>
        </p:nvGrpSpPr>
        <p:grpSpPr>
          <a:xfrm>
            <a:off x="3891681" y="2795510"/>
            <a:ext cx="2733674" cy="686248"/>
            <a:chOff x="3990976" y="2714176"/>
            <a:chExt cx="2733674" cy="686248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7AA0909-C2D8-4C59-B429-B56C90C1DC45}"/>
                </a:ext>
              </a:extLst>
            </p:cNvPr>
            <p:cNvCxnSpPr/>
            <p:nvPr/>
          </p:nvCxnSpPr>
          <p:spPr>
            <a:xfrm>
              <a:off x="4067175" y="2714176"/>
              <a:ext cx="2657475" cy="61004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1213D3D-1EE8-4C49-8408-7741587543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90976" y="2714176"/>
              <a:ext cx="2733674" cy="6862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99631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6903EFC-3A57-418A-B176-1EA068DB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Particle filter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0B0059-2E96-4E95-91B0-46347081CC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8855" y="1203976"/>
            <a:ext cx="10944224" cy="119632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다음 식을 이용하여 식을 정리한다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D742D4-DF3D-4BA8-B784-23C688348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68" y="1628819"/>
            <a:ext cx="4014788" cy="12120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3987017-6615-474A-8E7D-01F641315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21" y="3281362"/>
            <a:ext cx="7924800" cy="2543175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DF8F699-E665-4CE1-8436-7727FCB226F4}"/>
              </a:ext>
            </a:extLst>
          </p:cNvPr>
          <p:cNvCxnSpPr/>
          <p:nvPr/>
        </p:nvCxnSpPr>
        <p:spPr>
          <a:xfrm flipV="1">
            <a:off x="304791" y="3531285"/>
            <a:ext cx="531977" cy="106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590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6903EFC-3A57-418A-B176-1EA068DB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Particle filter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0B0059-2E96-4E95-91B0-46347081CC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8855" y="1203976"/>
            <a:ext cx="10944224" cy="119632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최종적으로 다음의 식이 유도된다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9C4E16E-EA5B-4FF3-A1B3-B12721622F9B}"/>
              </a:ext>
            </a:extLst>
          </p:cNvPr>
          <p:cNvGrpSpPr/>
          <p:nvPr/>
        </p:nvGrpSpPr>
        <p:grpSpPr>
          <a:xfrm>
            <a:off x="1301272" y="1958110"/>
            <a:ext cx="9159389" cy="2941780"/>
            <a:chOff x="1571625" y="2717942"/>
            <a:chExt cx="8793182" cy="282416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ABD16F2-35EE-41DF-B31F-4E557D033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1625" y="2717942"/>
              <a:ext cx="8793182" cy="2824163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881B50D-CF04-4093-A8AF-2C2C47C8A994}"/>
                </a:ext>
              </a:extLst>
            </p:cNvPr>
            <p:cNvSpPr/>
            <p:nvPr/>
          </p:nvSpPr>
          <p:spPr>
            <a:xfrm>
              <a:off x="3810215" y="4267200"/>
              <a:ext cx="1914310" cy="8858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E3BDCC9-F8F2-47D2-968B-922B1C0DA904}"/>
                </a:ext>
              </a:extLst>
            </p:cNvPr>
            <p:cNvSpPr/>
            <p:nvPr/>
          </p:nvSpPr>
          <p:spPr>
            <a:xfrm>
              <a:off x="5880967" y="4267200"/>
              <a:ext cx="1914310" cy="8858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597057C-B92F-449E-A77F-B83B2F898800}"/>
                </a:ext>
              </a:extLst>
            </p:cNvPr>
            <p:cNvSpPr/>
            <p:nvPr/>
          </p:nvSpPr>
          <p:spPr>
            <a:xfrm>
              <a:off x="7963115" y="4210050"/>
              <a:ext cx="1914310" cy="8858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텍스트 개체 틀 4">
            <a:extLst>
              <a:ext uri="{FF2B5EF4-FFF2-40B4-BE49-F238E27FC236}">
                <a16:creationId xmlns:a16="http://schemas.microsoft.com/office/drawing/2014/main" id="{AF70B454-D844-40F0-8208-F14ACB684B05}"/>
              </a:ext>
            </a:extLst>
          </p:cNvPr>
          <p:cNvSpPr txBox="1">
            <a:spLocks/>
          </p:cNvSpPr>
          <p:nvPr/>
        </p:nvSpPr>
        <p:spPr>
          <a:xfrm>
            <a:off x="408854" y="4948973"/>
            <a:ext cx="10944224" cy="1196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Particle filter</a:t>
            </a:r>
            <a:r>
              <a:rPr lang="ko-KR" altLang="en-US" sz="2000" dirty="0"/>
              <a:t>를 이용하여 </a:t>
            </a:r>
            <a:r>
              <a:rPr lang="en-US" altLang="ko-KR" sz="2000" dirty="0"/>
              <a:t>sensor model</a:t>
            </a:r>
            <a:r>
              <a:rPr lang="ko-KR" altLang="en-US" sz="2000" dirty="0"/>
              <a:t>과 </a:t>
            </a:r>
            <a:r>
              <a:rPr lang="en-US" altLang="ko-KR" sz="2000" dirty="0"/>
              <a:t>motion model</a:t>
            </a:r>
            <a:r>
              <a:rPr lang="ko-KR" altLang="en-US" sz="2000" dirty="0"/>
              <a:t>에 관해 계산한다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                    </a:t>
            </a:r>
            <a:r>
              <a:rPr lang="ko-KR" altLang="en-US" sz="2000" dirty="0"/>
              <a:t>를 </a:t>
            </a:r>
            <a:r>
              <a:rPr lang="en-US" altLang="ko-KR" sz="2000" dirty="0"/>
              <a:t>particle</a:t>
            </a:r>
            <a:r>
              <a:rPr lang="ko-KR" altLang="en-US" sz="2000" dirty="0"/>
              <a:t>로 표현한다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   </a:t>
            </a:r>
            <a:endParaRPr lang="ko-KR" altLang="en-US" sz="20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14EE3F1-DA69-4F34-BD6E-B5949FAA4F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222" r="85431" b="-1040"/>
          <a:stretch/>
        </p:blipFill>
        <p:spPr>
          <a:xfrm>
            <a:off x="686521" y="5286322"/>
            <a:ext cx="932729" cy="57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414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6903EFC-3A57-418A-B176-1EA068DB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Particle filter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0B0059-2E96-4E95-91B0-46347081CC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8855" y="1203976"/>
            <a:ext cx="10944224" cy="1196324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Non-Gaussian</a:t>
            </a:r>
            <a:r>
              <a:rPr lang="ko-KR" altLang="en-US" sz="2000" dirty="0"/>
              <a:t>형태로 추정한다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Monte Carlo filter, Particle filter</a:t>
            </a:r>
            <a:r>
              <a:rPr lang="ko-KR" altLang="en-US" sz="2000" dirty="0"/>
              <a:t>라고 </a:t>
            </a:r>
            <a:r>
              <a:rPr lang="ko-KR" altLang="en-US" sz="2000" dirty="0" err="1"/>
              <a:t>불른다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10464C-3ED7-4C3F-920D-72BCDF88F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4" y="2887012"/>
            <a:ext cx="7334255" cy="220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4046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6903EFC-3A57-418A-B176-1EA068DB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Particle filter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0B0059-2E96-4E95-91B0-46347081CC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8854" y="1203976"/>
            <a:ext cx="11421195" cy="1196324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실제 </a:t>
            </a:r>
            <a:r>
              <a:rPr lang="en-US" altLang="ko-KR" sz="1800" dirty="0"/>
              <a:t>f</a:t>
            </a:r>
            <a:r>
              <a:rPr lang="ko-KR" altLang="en-US" sz="1800" dirty="0"/>
              <a:t>가 주어지고 현재는 </a:t>
            </a:r>
            <a:r>
              <a:rPr lang="en-US" altLang="ko-KR" sz="1800" dirty="0"/>
              <a:t>f</a:t>
            </a:r>
            <a:r>
              <a:rPr lang="ko-KR" altLang="en-US" sz="1800" dirty="0"/>
              <a:t>를 모른다고 가정하여 </a:t>
            </a:r>
            <a:r>
              <a:rPr lang="en-US" altLang="ko-KR" sz="1800" dirty="0"/>
              <a:t>g</a:t>
            </a:r>
            <a:r>
              <a:rPr lang="ko-KR" altLang="en-US" sz="1800" dirty="0"/>
              <a:t>로 설정하고 비교하면</a:t>
            </a:r>
            <a:endParaRPr lang="en-US" altLang="ko-KR" sz="1800" dirty="0"/>
          </a:p>
          <a:p>
            <a:r>
              <a:rPr lang="ko-KR" altLang="en-US" sz="1800" dirty="0"/>
              <a:t>값이 실제는 큰데 </a:t>
            </a:r>
            <a:r>
              <a:rPr lang="en-US" altLang="ko-KR" sz="1800" dirty="0"/>
              <a:t>g</a:t>
            </a:r>
            <a:r>
              <a:rPr lang="ko-KR" altLang="en-US" sz="1800" dirty="0"/>
              <a:t>는 작으면 </a:t>
            </a:r>
            <a:r>
              <a:rPr lang="en-US" altLang="ko-KR" sz="1800" dirty="0"/>
              <a:t>weight </a:t>
            </a:r>
            <a:r>
              <a:rPr lang="en-US" altLang="ko-KR" sz="1800" dirty="0" err="1"/>
              <a:t>sameples</a:t>
            </a:r>
            <a:r>
              <a:rPr lang="en-US" altLang="ko-KR" sz="1800" dirty="0"/>
              <a:t> </a:t>
            </a:r>
            <a:r>
              <a:rPr lang="ko-KR" altLang="en-US" sz="1800" dirty="0"/>
              <a:t>값이 크게 나오고</a:t>
            </a:r>
            <a:r>
              <a:rPr lang="en-US" altLang="ko-KR" sz="1800" dirty="0"/>
              <a:t> </a:t>
            </a:r>
            <a:r>
              <a:rPr lang="ko-KR" altLang="en-US" sz="1800" dirty="0"/>
              <a:t>값이 실제로는 작은데 </a:t>
            </a:r>
            <a:r>
              <a:rPr lang="en-US" altLang="ko-KR" sz="1800" dirty="0"/>
              <a:t>g</a:t>
            </a:r>
            <a:r>
              <a:rPr lang="ko-KR" altLang="en-US" sz="1800" dirty="0"/>
              <a:t>는 크면 값이 작게 나오게 된다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r>
              <a:rPr lang="ko-KR" altLang="en-US" sz="1800" dirty="0"/>
              <a:t>이 과정을 계속 진행하면 결국 </a:t>
            </a:r>
            <a:r>
              <a:rPr lang="en-US" altLang="ko-KR" sz="1800" dirty="0"/>
              <a:t>g</a:t>
            </a:r>
            <a:r>
              <a:rPr lang="ko-KR" altLang="en-US" sz="1800" dirty="0"/>
              <a:t>가 </a:t>
            </a:r>
            <a:r>
              <a:rPr lang="en-US" altLang="ko-KR" sz="1800" dirty="0"/>
              <a:t>f</a:t>
            </a:r>
            <a:r>
              <a:rPr lang="ko-KR" altLang="en-US" sz="1800" dirty="0"/>
              <a:t>에 수렴하여 </a:t>
            </a:r>
            <a:r>
              <a:rPr lang="en-US" altLang="ko-KR" sz="1800" dirty="0"/>
              <a:t>w</a:t>
            </a:r>
            <a:r>
              <a:rPr lang="ko-KR" altLang="en-US" sz="1800" dirty="0"/>
              <a:t>가 </a:t>
            </a:r>
            <a:r>
              <a:rPr lang="en-US" altLang="ko-KR" sz="1800" dirty="0"/>
              <a:t>1</a:t>
            </a:r>
            <a:r>
              <a:rPr lang="ko-KR" altLang="en-US" sz="1800" dirty="0"/>
              <a:t>로 수렴하는 것을 확인 할 수 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3047A12-0AD6-489B-A753-5D0956928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648" y="2332629"/>
            <a:ext cx="5862638" cy="378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2079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6903EFC-3A57-418A-B176-1EA068DB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Particle filter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0B0059-2E96-4E95-91B0-46347081CC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8854" y="1203976"/>
            <a:ext cx="11421195" cy="1196324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로봇의 위치가 현재는 불분명하기 때문에 </a:t>
            </a:r>
            <a:r>
              <a:rPr lang="en-US" altLang="ko-KR" sz="1800" dirty="0"/>
              <a:t>weight</a:t>
            </a:r>
            <a:r>
              <a:rPr lang="ko-KR" altLang="en-US" sz="1800" dirty="0"/>
              <a:t>가 골고루 </a:t>
            </a:r>
            <a:r>
              <a:rPr lang="ko-KR" altLang="en-US" sz="1800" dirty="0" err="1"/>
              <a:t>퍼져있는</a:t>
            </a:r>
            <a:r>
              <a:rPr lang="ko-KR" altLang="en-US" sz="1800" dirty="0"/>
              <a:t> 것을 확인할 수 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48C60E-8FB8-4548-8A6A-0B1CD47DA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87" y="3081337"/>
            <a:ext cx="867727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02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6903EFC-3A57-418A-B176-1EA068DB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Particle filter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0B0059-2E96-4E95-91B0-46347081CC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8854" y="1203976"/>
            <a:ext cx="11421195" cy="1196324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로봇 앞에 문이 있다는 것을 확인하면 문 주위의 </a:t>
            </a:r>
            <a:r>
              <a:rPr lang="en-US" altLang="ko-KR" sz="1800" dirty="0"/>
              <a:t>weight</a:t>
            </a:r>
            <a:r>
              <a:rPr lang="ko-KR" altLang="en-US" sz="1800" dirty="0"/>
              <a:t>가 커진다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A1AFCB-EAA9-482E-9EF0-3030FA0A8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961" y="1859289"/>
            <a:ext cx="6900863" cy="451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5679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6903EFC-3A57-418A-B176-1EA068DB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Particle filter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0B0059-2E96-4E95-91B0-46347081CC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8854" y="1203976"/>
            <a:ext cx="11421195" cy="1196324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로봇이 옆으로 </a:t>
            </a:r>
            <a:r>
              <a:rPr lang="ko-KR" altLang="en-US" sz="1800" dirty="0" err="1"/>
              <a:t>이동했을때도</a:t>
            </a:r>
            <a:r>
              <a:rPr lang="ko-KR" altLang="en-US" sz="1800" dirty="0"/>
              <a:t> 문이 존재하기 하기때문에 </a:t>
            </a:r>
            <a:r>
              <a:rPr lang="en-US" altLang="ko-KR" sz="1800" dirty="0"/>
              <a:t>2</a:t>
            </a:r>
            <a:r>
              <a:rPr lang="ko-KR" altLang="en-US" sz="1800" dirty="0"/>
              <a:t>번째 문의 </a:t>
            </a:r>
            <a:r>
              <a:rPr lang="en-US" altLang="ko-KR" sz="1800" dirty="0"/>
              <a:t>weight</a:t>
            </a:r>
            <a:r>
              <a:rPr lang="ko-KR" altLang="en-US" sz="1800" dirty="0"/>
              <a:t>가 커진다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관찰횟수가 증가할수록 정확도도 증가한다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A86C72-6E19-4494-8641-D076B002B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66" y="2507771"/>
            <a:ext cx="5595937" cy="33792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E4E8308-21FD-4CD2-9E9B-F7EC7D49D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903" y="2375422"/>
            <a:ext cx="5353050" cy="36439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7E8D013F-09EF-4457-BD91-8A7075D872BB}"/>
              </a:ext>
            </a:extLst>
          </p:cNvPr>
          <p:cNvSpPr/>
          <p:nvPr/>
        </p:nvSpPr>
        <p:spPr>
          <a:xfrm>
            <a:off x="7285904" y="5415898"/>
            <a:ext cx="804855" cy="80485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304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6903EFC-3A57-418A-B176-1EA068DB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Monte-Carlo Localization(MCL)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0B0059-2E96-4E95-91B0-46347081CC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888" y="1070627"/>
            <a:ext cx="10944224" cy="405748"/>
          </a:xfrm>
        </p:spPr>
        <p:txBody>
          <a:bodyPr>
            <a:normAutofit/>
          </a:bodyPr>
          <a:lstStyle/>
          <a:p>
            <a:r>
              <a:rPr lang="en-US" altLang="ko-KR" sz="2000" b="1" dirty="0"/>
              <a:t>Introduction</a:t>
            </a:r>
            <a:endParaRPr lang="ko-KR" altLang="en-US" sz="2000" b="1" dirty="0"/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5962BBEF-53D8-47DE-9239-49E4712AFE6F}"/>
              </a:ext>
            </a:extLst>
          </p:cNvPr>
          <p:cNvSpPr txBox="1">
            <a:spLocks/>
          </p:cNvSpPr>
          <p:nvPr/>
        </p:nvSpPr>
        <p:spPr>
          <a:xfrm>
            <a:off x="570780" y="1568241"/>
            <a:ext cx="10406062" cy="2405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latinLnBrk="0">
              <a:lnSpc>
                <a:spcPct val="150000"/>
              </a:lnSpc>
            </a:pPr>
            <a:r>
              <a:rPr lang="en-US" altLang="ko-KR" sz="1400" dirty="0">
                <a:ea typeface="나눔바른고딕 Light" panose="020B0603020101020101" pitchFamily="50" charset="-127"/>
              </a:rPr>
              <a:t>MCL</a:t>
            </a:r>
            <a:r>
              <a:rPr lang="ko-KR" altLang="en-US" sz="1400" dirty="0">
                <a:ea typeface="나눔바른고딕 Light" panose="020B0603020101020101" pitchFamily="50" charset="-127"/>
              </a:rPr>
              <a:t>은 </a:t>
            </a:r>
            <a:r>
              <a:rPr lang="en-US" altLang="ko-KR" sz="1400" dirty="0">
                <a:ea typeface="나눔바른고딕 Light" panose="020B0603020101020101" pitchFamily="50" charset="-127"/>
              </a:rPr>
              <a:t>Motion Model, Observation Model, Resampling </a:t>
            </a:r>
            <a:r>
              <a:rPr lang="ko-KR" altLang="en-US" sz="1400" dirty="0">
                <a:ea typeface="나눔바른고딕 Light" panose="020B0603020101020101" pitchFamily="50" charset="-127"/>
              </a:rPr>
              <a:t>으로 이뤄진 세 가지 과정을 각각의 </a:t>
            </a:r>
            <a:r>
              <a:rPr lang="en-US" altLang="ko-KR" sz="1400" dirty="0">
                <a:ea typeface="나눔바른고딕 Light" panose="020B0603020101020101" pitchFamily="50" charset="-127"/>
              </a:rPr>
              <a:t>particle</a:t>
            </a:r>
            <a:r>
              <a:rPr lang="ko-KR" altLang="en-US" sz="1400" dirty="0">
                <a:ea typeface="나눔바른고딕 Light" panose="020B0603020101020101" pitchFamily="50" charset="-127"/>
              </a:rPr>
              <a:t>에 순차적으로 적용한다</a:t>
            </a:r>
            <a:r>
              <a:rPr lang="en-US" altLang="ko-KR" sz="1400" dirty="0">
                <a:ea typeface="나눔바른고딕 Light" panose="020B0603020101020101" pitchFamily="50" charset="-127"/>
              </a:rPr>
              <a:t>. Motion Model</a:t>
            </a:r>
            <a:r>
              <a:rPr lang="ko-KR" altLang="en-US" sz="1400" dirty="0">
                <a:ea typeface="나눔바른고딕 Light" panose="020B0603020101020101" pitchFamily="50" charset="-127"/>
              </a:rPr>
              <a:t>은 초기 로봇의 위치를 알기 때문에 보행 값을 기반으로 각 </a:t>
            </a:r>
            <a:r>
              <a:rPr lang="en-US" altLang="ko-KR" sz="1400" dirty="0">
                <a:ea typeface="나눔바른고딕 Light" panose="020B0603020101020101" pitchFamily="50" charset="-127"/>
              </a:rPr>
              <a:t>particle</a:t>
            </a:r>
            <a:r>
              <a:rPr lang="ko-KR" altLang="en-US" sz="1400" dirty="0">
                <a:ea typeface="나눔바른고딕 Light" panose="020B0603020101020101" pitchFamily="50" charset="-127"/>
              </a:rPr>
              <a:t>들에게 </a:t>
            </a:r>
            <a:r>
              <a:rPr lang="en-US" altLang="ko-KR" sz="1400" dirty="0">
                <a:ea typeface="나눔바른고딕 Light" panose="020B0603020101020101" pitchFamily="50" charset="-127"/>
              </a:rPr>
              <a:t>Gaussian Noise</a:t>
            </a:r>
            <a:r>
              <a:rPr lang="ko-KR" altLang="en-US" sz="1400" dirty="0">
                <a:ea typeface="나눔바른고딕 Light" panose="020B0603020101020101" pitchFamily="50" charset="-127"/>
              </a:rPr>
              <a:t>를 적용 하였고</a:t>
            </a:r>
            <a:r>
              <a:rPr lang="en-US" altLang="ko-KR" sz="1400" dirty="0">
                <a:ea typeface="나눔바른고딕 Light" panose="020B0603020101020101" pitchFamily="50" charset="-127"/>
              </a:rPr>
              <a:t>, Observation Model</a:t>
            </a:r>
            <a:r>
              <a:rPr lang="ko-KR" altLang="en-US" sz="1400" dirty="0">
                <a:ea typeface="나눔바른고딕 Light" panose="020B0603020101020101" pitchFamily="50" charset="-127"/>
              </a:rPr>
              <a:t>은 </a:t>
            </a:r>
            <a:r>
              <a:rPr lang="en-US" altLang="ko-KR" sz="1400" dirty="0">
                <a:ea typeface="나눔바른고딕 Light" panose="020B0603020101020101" pitchFamily="50" charset="-127"/>
              </a:rPr>
              <a:t>Vision Module</a:t>
            </a:r>
            <a:r>
              <a:rPr lang="ko-KR" altLang="en-US" sz="1400" dirty="0">
                <a:ea typeface="나눔바른고딕 Light" panose="020B0603020101020101" pitchFamily="50" charset="-127"/>
              </a:rPr>
              <a:t>로부터 얻은 데이터인 경기장 라인을 나타내는 점들을 </a:t>
            </a:r>
            <a:r>
              <a:rPr lang="en-US" altLang="ko-KR" sz="1400" dirty="0">
                <a:ea typeface="나눔바른고딕 Light" panose="020B0603020101020101" pitchFamily="50" charset="-127"/>
              </a:rPr>
              <a:t>Likelihood Field</a:t>
            </a:r>
            <a:r>
              <a:rPr lang="ko-KR" altLang="en-US" sz="1400" dirty="0">
                <a:ea typeface="나눔바른고딕 Light" panose="020B0603020101020101" pitchFamily="50" charset="-127"/>
              </a:rPr>
              <a:t>를 이용하여 각 </a:t>
            </a:r>
            <a:r>
              <a:rPr lang="en-US" altLang="ko-KR" sz="1400" dirty="0">
                <a:ea typeface="나눔바른고딕 Light" panose="020B0603020101020101" pitchFamily="50" charset="-127"/>
              </a:rPr>
              <a:t>particle</a:t>
            </a:r>
            <a:r>
              <a:rPr lang="ko-KR" altLang="en-US" sz="1400" dirty="0">
                <a:ea typeface="나눔바른고딕 Light" panose="020B0603020101020101" pitchFamily="50" charset="-127"/>
              </a:rPr>
              <a:t>들에 </a:t>
            </a:r>
            <a:r>
              <a:rPr lang="en-US" altLang="ko-KR" sz="1400" dirty="0">
                <a:ea typeface="나눔바른고딕 Light" panose="020B0603020101020101" pitchFamily="50" charset="-127"/>
              </a:rPr>
              <a:t>weight</a:t>
            </a:r>
            <a:r>
              <a:rPr lang="ko-KR" altLang="en-US" sz="1400" dirty="0">
                <a:ea typeface="나눔바른고딕 Light" panose="020B0603020101020101" pitchFamily="50" charset="-127"/>
              </a:rPr>
              <a:t>를 주었다</a:t>
            </a:r>
            <a:r>
              <a:rPr lang="en-US" altLang="ko-KR" sz="1400" dirty="0">
                <a:ea typeface="나눔바른고딕 Light" panose="020B0603020101020101" pitchFamily="50" charset="-127"/>
              </a:rPr>
              <a:t>. </a:t>
            </a:r>
            <a:r>
              <a:rPr lang="ko-KR" altLang="en-US" sz="1400" dirty="0">
                <a:ea typeface="나눔바른고딕 Light" panose="020B0603020101020101" pitchFamily="50" charset="-127"/>
              </a:rPr>
              <a:t>이후 </a:t>
            </a:r>
            <a:r>
              <a:rPr lang="en-US" altLang="ko-KR" sz="1400" dirty="0">
                <a:ea typeface="나눔바른고딕 Light" panose="020B0603020101020101" pitchFamily="50" charset="-127"/>
              </a:rPr>
              <a:t>Resampling</a:t>
            </a:r>
            <a:r>
              <a:rPr lang="ko-KR" altLang="en-US" sz="1400" dirty="0">
                <a:ea typeface="나눔바른고딕 Light" panose="020B0603020101020101" pitchFamily="50" charset="-127"/>
              </a:rPr>
              <a:t>과정에서 </a:t>
            </a:r>
            <a:r>
              <a:rPr lang="en-US" altLang="ko-KR" sz="1400" dirty="0">
                <a:ea typeface="나눔바른고딕 Light" panose="020B0603020101020101" pitchFamily="50" charset="-127"/>
              </a:rPr>
              <a:t>Observation Model</a:t>
            </a:r>
            <a:r>
              <a:rPr lang="ko-KR" altLang="en-US" sz="1400" dirty="0">
                <a:ea typeface="나눔바른고딕 Light" panose="020B0603020101020101" pitchFamily="50" charset="-127"/>
              </a:rPr>
              <a:t>을 통해 구한 </a:t>
            </a:r>
            <a:r>
              <a:rPr lang="en-US" altLang="ko-KR" sz="1400" dirty="0">
                <a:ea typeface="나눔바른고딕 Light" panose="020B0603020101020101" pitchFamily="50" charset="-127"/>
              </a:rPr>
              <a:t>weight</a:t>
            </a:r>
            <a:r>
              <a:rPr lang="ko-KR" altLang="en-US" sz="1400" dirty="0">
                <a:ea typeface="나눔바른고딕 Light" panose="020B0603020101020101" pitchFamily="50" charset="-127"/>
              </a:rPr>
              <a:t>를 이용하여 </a:t>
            </a:r>
            <a:r>
              <a:rPr lang="en-US" altLang="ko-KR" sz="1400" dirty="0">
                <a:ea typeface="나눔바른고딕 Light" panose="020B0603020101020101" pitchFamily="50" charset="-127"/>
              </a:rPr>
              <a:t>particle</a:t>
            </a:r>
            <a:r>
              <a:rPr lang="ko-KR" altLang="en-US" sz="1400" dirty="0">
                <a:ea typeface="나눔바른고딕 Light" panose="020B0603020101020101" pitchFamily="50" charset="-127"/>
              </a:rPr>
              <a:t>들을 선별한다</a:t>
            </a:r>
            <a:r>
              <a:rPr lang="en-US" altLang="ko-KR" sz="1400" dirty="0">
                <a:ea typeface="나눔바른고딕 Light" panose="020B0603020101020101" pitchFamily="50" charset="-127"/>
              </a:rPr>
              <a:t>.</a:t>
            </a:r>
            <a:r>
              <a:rPr lang="ko-KR" altLang="en-US" sz="1400" dirty="0">
                <a:ea typeface="나눔바른고딕 Light" panose="020B0603020101020101" pitchFamily="50" charset="-127"/>
              </a:rPr>
              <a:t> </a:t>
            </a:r>
            <a:endParaRPr lang="en-US" altLang="ko-KR" sz="1400" dirty="0">
              <a:ea typeface="나눔바른고딕 Light" panose="020B060302010102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DD6C42A-3B44-4E68-A0DC-4E379093F2B4}"/>
              </a:ext>
            </a:extLst>
          </p:cNvPr>
          <p:cNvGrpSpPr/>
          <p:nvPr/>
        </p:nvGrpSpPr>
        <p:grpSpPr>
          <a:xfrm>
            <a:off x="2106523" y="3840481"/>
            <a:ext cx="7786036" cy="2762054"/>
            <a:chOff x="2198637" y="4759808"/>
            <a:chExt cx="7669330" cy="2893336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B1CE649-EC60-4704-8049-57D1A89584AE}"/>
                </a:ext>
              </a:extLst>
            </p:cNvPr>
            <p:cNvSpPr/>
            <p:nvPr/>
          </p:nvSpPr>
          <p:spPr>
            <a:xfrm>
              <a:off x="7944385" y="4759808"/>
              <a:ext cx="1923582" cy="950276"/>
            </a:xfrm>
            <a:prstGeom prst="rect">
              <a:avLst/>
            </a:prstGeom>
            <a:noFill/>
            <a:ln w="38100">
              <a:solidFill>
                <a:srgbClr val="70AD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1" dirty="0">
                  <a:solidFill>
                    <a:schemeClr val="tx1"/>
                  </a:solidFill>
                </a:rPr>
                <a:t>Resampling</a:t>
              </a:r>
              <a:endParaRPr lang="ko-KR" altLang="en-US" sz="1801" dirty="0">
                <a:solidFill>
                  <a:schemeClr val="tx1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7ED7867-E829-4417-B017-CC270AFB9D82}"/>
                </a:ext>
              </a:extLst>
            </p:cNvPr>
            <p:cNvGrpSpPr/>
            <p:nvPr/>
          </p:nvGrpSpPr>
          <p:grpSpPr>
            <a:xfrm>
              <a:off x="5071511" y="4759808"/>
              <a:ext cx="1923582" cy="2893336"/>
              <a:chOff x="5134209" y="3316000"/>
              <a:chExt cx="1923582" cy="2893336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2191C3D9-4258-4EC6-88D7-3FF790F218C0}"/>
                  </a:ext>
                </a:extLst>
              </p:cNvPr>
              <p:cNvSpPr/>
              <p:nvPr/>
            </p:nvSpPr>
            <p:spPr>
              <a:xfrm>
                <a:off x="5134209" y="3316000"/>
                <a:ext cx="1923582" cy="950276"/>
              </a:xfrm>
              <a:prstGeom prst="rect">
                <a:avLst/>
              </a:prstGeom>
              <a:noFill/>
              <a:ln w="38100">
                <a:solidFill>
                  <a:srgbClr val="70AD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801" dirty="0">
                    <a:solidFill>
                      <a:schemeClr val="tx1"/>
                    </a:solidFill>
                  </a:rPr>
                  <a:t>Observation Model </a:t>
                </a:r>
                <a:endParaRPr lang="ko-KR" altLang="en-US" sz="180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DB785BAF-01A6-48B3-9115-22CC79D28930}"/>
                  </a:ext>
                </a:extLst>
              </p:cNvPr>
              <p:cNvSpPr/>
              <p:nvPr/>
            </p:nvSpPr>
            <p:spPr>
              <a:xfrm>
                <a:off x="5134209" y="4394214"/>
                <a:ext cx="1923582" cy="181512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Vision data</a:t>
                </a:r>
                <a:endParaRPr lang="ko-KR" altLang="en-US" sz="1600" dirty="0"/>
              </a:p>
              <a:p>
                <a:pPr algn="ctr"/>
                <a:r>
                  <a:rPr lang="en-US" altLang="ko-KR" sz="1600" dirty="0"/>
                  <a:t>&amp;</a:t>
                </a:r>
              </a:p>
              <a:p>
                <a:pPr algn="ctr"/>
                <a:r>
                  <a:rPr lang="en-US" altLang="ko-KR" sz="1600" dirty="0"/>
                  <a:t>Likelihood Field</a:t>
                </a:r>
                <a:endParaRPr lang="ko-KR" altLang="en-US" sz="1600" dirty="0"/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19C8F99-0ADA-4667-BB62-A962D0710011}"/>
                </a:ext>
              </a:extLst>
            </p:cNvPr>
            <p:cNvGrpSpPr/>
            <p:nvPr/>
          </p:nvGrpSpPr>
          <p:grpSpPr>
            <a:xfrm>
              <a:off x="2198637" y="4759808"/>
              <a:ext cx="1923582" cy="2893336"/>
              <a:chOff x="1374741" y="3316000"/>
              <a:chExt cx="1923582" cy="2893336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29DB5E7D-5C25-497C-A22B-243732723B31}"/>
                  </a:ext>
                </a:extLst>
              </p:cNvPr>
              <p:cNvSpPr/>
              <p:nvPr/>
            </p:nvSpPr>
            <p:spPr>
              <a:xfrm>
                <a:off x="1374741" y="3316000"/>
                <a:ext cx="1923582" cy="950276"/>
              </a:xfrm>
              <a:prstGeom prst="rect">
                <a:avLst/>
              </a:prstGeom>
              <a:noFill/>
              <a:ln w="38100">
                <a:solidFill>
                  <a:srgbClr val="70AD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801" dirty="0">
                    <a:solidFill>
                      <a:schemeClr val="tx1"/>
                    </a:solidFill>
                  </a:rPr>
                  <a:t>Motion Model </a:t>
                </a:r>
                <a:endParaRPr lang="ko-KR" altLang="en-US" sz="180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5A7562C3-89EF-4597-9019-40844189D6EC}"/>
                  </a:ext>
                </a:extLst>
              </p:cNvPr>
              <p:cNvSpPr/>
              <p:nvPr/>
            </p:nvSpPr>
            <p:spPr>
              <a:xfrm>
                <a:off x="1374741" y="4394214"/>
                <a:ext cx="1923582" cy="181512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Walking value</a:t>
                </a:r>
                <a:endParaRPr lang="ko-KR" altLang="en-US" sz="1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23707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6903EFC-3A57-418A-B176-1EA068DB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Particle filter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C95BC18-B92E-4BEC-9FAD-A2B4409210BA}"/>
              </a:ext>
            </a:extLst>
          </p:cNvPr>
          <p:cNvGrpSpPr/>
          <p:nvPr/>
        </p:nvGrpSpPr>
        <p:grpSpPr>
          <a:xfrm>
            <a:off x="2143125" y="2038350"/>
            <a:ext cx="7210353" cy="4160421"/>
            <a:chOff x="2276475" y="2400300"/>
            <a:chExt cx="6715125" cy="3874671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131CCBC-DCD8-446B-BAE0-15A83D4EE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6475" y="2400300"/>
              <a:ext cx="6715125" cy="38746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텍스트 개체 틀 4">
              <a:extLst>
                <a:ext uri="{FF2B5EF4-FFF2-40B4-BE49-F238E27FC236}">
                  <a16:creationId xmlns:a16="http://schemas.microsoft.com/office/drawing/2014/main" id="{58385F6B-270E-4369-A7D1-648C85DF02ED}"/>
                </a:ext>
              </a:extLst>
            </p:cNvPr>
            <p:cNvSpPr txBox="1">
              <a:spLocks/>
            </p:cNvSpPr>
            <p:nvPr/>
          </p:nvSpPr>
          <p:spPr>
            <a:xfrm>
              <a:off x="7112866" y="4737751"/>
              <a:ext cx="502371" cy="32002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b="1" dirty="0">
                  <a:solidFill>
                    <a:srgbClr val="FF0000"/>
                  </a:solidFill>
                </a:rPr>
                <a:t>(f)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텍스트 개체 틀 4">
              <a:extLst>
                <a:ext uri="{FF2B5EF4-FFF2-40B4-BE49-F238E27FC236}">
                  <a16:creationId xmlns:a16="http://schemas.microsoft.com/office/drawing/2014/main" id="{4BCECCEE-BC80-482C-93CD-A568A0A9ADEF}"/>
                </a:ext>
              </a:extLst>
            </p:cNvPr>
            <p:cNvSpPr txBox="1">
              <a:spLocks/>
            </p:cNvSpPr>
            <p:nvPr/>
          </p:nvSpPr>
          <p:spPr>
            <a:xfrm>
              <a:off x="7255742" y="5057775"/>
              <a:ext cx="502371" cy="32002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b="1" dirty="0">
                  <a:solidFill>
                    <a:srgbClr val="FF0000"/>
                  </a:solidFill>
                </a:rPr>
                <a:t>(g)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6D83E2F1-AC19-464C-9E58-67A4DF520A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8854" y="1203976"/>
            <a:ext cx="11421195" cy="1196324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target distribution</a:t>
            </a:r>
            <a:r>
              <a:rPr lang="ko-KR" altLang="en-US" sz="1600" dirty="0"/>
              <a:t>을 몰라도 </a:t>
            </a:r>
            <a:r>
              <a:rPr lang="en-US" altLang="ko-KR" sz="1600" dirty="0"/>
              <a:t>importance factor</a:t>
            </a:r>
            <a:r>
              <a:rPr lang="ko-KR" altLang="en-US" sz="1600" dirty="0"/>
              <a:t>를 통해 추정할 수 있기 때문에 확률 분포를 가정을 하지 않아도 된다는 장점이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13538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26A6E4C-AF74-4776-A965-3943A45A8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앞으로 할 것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70780" y="1043521"/>
            <a:ext cx="1073540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Localization </a:t>
            </a:r>
            <a:r>
              <a:rPr lang="ko-KR" altLang="en-US" dirty="0"/>
              <a:t>개선 방안</a:t>
            </a:r>
            <a:endParaRPr lang="en-US" altLang="ko-KR" dirty="0"/>
          </a:p>
          <a:p>
            <a:r>
              <a:rPr lang="en-US" altLang="ko-KR" dirty="0"/>
              <a:t>-Localization Node</a:t>
            </a:r>
            <a:r>
              <a:rPr lang="ko-KR" altLang="en-US" dirty="0"/>
              <a:t>가 경기 중에 심각한 문제를 보여주었는가</a:t>
            </a:r>
            <a:r>
              <a:rPr lang="en-US" altLang="ko-KR" dirty="0"/>
              <a:t>? </a:t>
            </a:r>
          </a:p>
          <a:p>
            <a:r>
              <a:rPr lang="en-US" altLang="ko-KR" dirty="0"/>
              <a:t>-No, </a:t>
            </a:r>
            <a:r>
              <a:rPr lang="ko-KR" altLang="en-US" dirty="0"/>
              <a:t>하지만 알고리즘의 </a:t>
            </a:r>
            <a:r>
              <a:rPr lang="en-US" altLang="ko-KR" dirty="0"/>
              <a:t>Local </a:t>
            </a:r>
            <a:r>
              <a:rPr lang="ko-KR" altLang="en-US" dirty="0"/>
              <a:t>의존도가 기존보다 높아짐에 따라 기존보다 더 높은 정확도를 요구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경기 중 발생한 몇가지 문제점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-1.</a:t>
            </a:r>
            <a:r>
              <a:rPr lang="ko-KR" altLang="en-US" dirty="0"/>
              <a:t>보행 보폭이 상향됨에 따라 보행의 이동 간격이 불안정해짐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전진 시 </a:t>
            </a:r>
            <a:r>
              <a:rPr lang="en-US" altLang="ko-KR" dirty="0"/>
              <a:t>Side </a:t>
            </a:r>
            <a:r>
              <a:rPr lang="ko-KR" altLang="en-US" dirty="0"/>
              <a:t>보행이 비례해서 들어가 </a:t>
            </a:r>
            <a:r>
              <a:rPr lang="en-US" altLang="ko-KR" dirty="0"/>
              <a:t>IMU</a:t>
            </a:r>
            <a:r>
              <a:rPr lang="ko-KR" altLang="en-US" dirty="0"/>
              <a:t>는 앞을 보는 상태로 옆으로 가는 식의 보행이 발생</a:t>
            </a:r>
            <a:r>
              <a:rPr lang="en-US" altLang="ko-KR" dirty="0"/>
              <a:t>, </a:t>
            </a:r>
            <a:r>
              <a:rPr lang="ko-KR" altLang="en-US" dirty="0" err="1"/>
              <a:t>오도메트리</a:t>
            </a:r>
            <a:r>
              <a:rPr lang="ko-KR" altLang="en-US" dirty="0"/>
              <a:t> 오차가 크게 발생</a:t>
            </a:r>
            <a:r>
              <a:rPr lang="en-US" altLang="ko-KR" dirty="0"/>
              <a:t>.)</a:t>
            </a:r>
          </a:p>
          <a:p>
            <a:r>
              <a:rPr lang="en-US" altLang="ko-KR" dirty="0"/>
              <a:t>-&gt;IMU </a:t>
            </a:r>
            <a:r>
              <a:rPr lang="ko-KR" altLang="en-US" dirty="0"/>
              <a:t>기반 위치 추정으로 변경</a:t>
            </a:r>
            <a:r>
              <a:rPr lang="en-US" altLang="ko-KR" dirty="0"/>
              <a:t>(SLAM</a:t>
            </a:r>
            <a:r>
              <a:rPr lang="ko-KR" altLang="en-US" dirty="0"/>
              <a:t>에서 쓰는 것과 비슷한 느낌</a:t>
            </a:r>
            <a:r>
              <a:rPr lang="en-US" altLang="ko-KR" dirty="0"/>
              <a:t>.)-&gt;</a:t>
            </a:r>
            <a:r>
              <a:rPr lang="ko-KR" altLang="en-US" dirty="0"/>
              <a:t>칼만 필터를 이용해 현재 </a:t>
            </a:r>
            <a:r>
              <a:rPr lang="ko-KR" altLang="en-US" dirty="0" err="1"/>
              <a:t>이동량</a:t>
            </a:r>
            <a:r>
              <a:rPr lang="ko-KR" altLang="en-US" dirty="0"/>
              <a:t> 추정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-2.</a:t>
            </a:r>
            <a:r>
              <a:rPr lang="ko-KR" altLang="en-US" dirty="0"/>
              <a:t>보정</a:t>
            </a:r>
            <a:endParaRPr lang="en-US" altLang="ko-KR" dirty="0"/>
          </a:p>
          <a:p>
            <a:r>
              <a:rPr lang="ko-KR" altLang="en-US" dirty="0"/>
              <a:t>실전에서는 상대 로봇 및 공의 위치에 따라 보정점을 전혀 찾지 못하는 변수가 자주 발생</a:t>
            </a:r>
            <a:r>
              <a:rPr lang="en-US" altLang="ko-KR" dirty="0"/>
              <a:t>, </a:t>
            </a:r>
            <a:r>
              <a:rPr lang="ko-KR" altLang="en-US" dirty="0"/>
              <a:t>보정할 기회가 생각보다 많지 않다</a:t>
            </a:r>
            <a:r>
              <a:rPr lang="en-US" altLang="ko-KR" dirty="0"/>
              <a:t>. </a:t>
            </a:r>
            <a:r>
              <a:rPr lang="ko-KR" altLang="en-US" dirty="0"/>
              <a:t>따라서 쌓인 오차 누적을 해결할 마땅한 방법이</a:t>
            </a:r>
            <a:r>
              <a:rPr lang="en-US" altLang="ko-KR" dirty="0"/>
              <a:t> </a:t>
            </a:r>
            <a:r>
              <a:rPr lang="ko-KR" altLang="en-US" dirty="0"/>
              <a:t>존재하지 않는다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-&gt;</a:t>
            </a:r>
            <a:r>
              <a:rPr lang="ko-KR" altLang="en-US" dirty="0"/>
              <a:t>그렇다고 다른 보정 방법이나 보정 포인트를 늘리기에도 마땅치 않다</a:t>
            </a:r>
            <a:r>
              <a:rPr lang="en-US" altLang="ko-KR" dirty="0"/>
              <a:t>. (</a:t>
            </a:r>
            <a:r>
              <a:rPr lang="ko-KR" altLang="en-US" dirty="0" err="1"/>
              <a:t>오보정</a:t>
            </a:r>
            <a:r>
              <a:rPr lang="ko-KR" altLang="en-US" dirty="0"/>
              <a:t> 확률이 올라감</a:t>
            </a:r>
            <a:r>
              <a:rPr lang="en-US" altLang="ko-KR" dirty="0"/>
              <a:t>.)</a:t>
            </a:r>
          </a:p>
          <a:p>
            <a:r>
              <a:rPr lang="en-US" altLang="ko-KR" dirty="0"/>
              <a:t>-&gt;</a:t>
            </a:r>
            <a:r>
              <a:rPr lang="ko-KR" altLang="en-US" dirty="0"/>
              <a:t>결국 새로운 보정 방법론을 시도하기 보다 애초에 정확하고 빠른 보행이 가능하게 하여 보정 포인트를 최대한 많이 지나다니게 하는게 제일 확실한 방법 인 것 같다</a:t>
            </a:r>
            <a:r>
              <a:rPr lang="en-US" altLang="ko-KR" dirty="0"/>
              <a:t>.(</a:t>
            </a:r>
            <a:r>
              <a:rPr lang="ko-KR" altLang="en-US" dirty="0"/>
              <a:t>그리고 </a:t>
            </a:r>
            <a:r>
              <a:rPr lang="ko-KR" altLang="en-US" dirty="0" err="1"/>
              <a:t>오도메트리</a:t>
            </a:r>
            <a:r>
              <a:rPr lang="ko-KR" altLang="en-US" dirty="0"/>
              <a:t> 오차를 최대한 줄이는 방향성으로 가는 것이</a:t>
            </a:r>
            <a:endParaRPr lang="en-US" altLang="ko-KR" dirty="0"/>
          </a:p>
          <a:p>
            <a:r>
              <a:rPr lang="ko-KR" altLang="en-US" dirty="0"/>
              <a:t>맞는 방향인 것 같다</a:t>
            </a:r>
            <a:r>
              <a:rPr lang="en-US" altLang="ko-KR" dirty="0"/>
              <a:t>.)</a:t>
            </a:r>
          </a:p>
          <a:p>
            <a:endParaRPr lang="en-US" altLang="ko-KR" dirty="0"/>
          </a:p>
          <a:p>
            <a:r>
              <a:rPr lang="en-US" altLang="ko-KR" dirty="0"/>
              <a:t>-3.</a:t>
            </a:r>
            <a:r>
              <a:rPr lang="ko-KR" altLang="en-US" dirty="0"/>
              <a:t>그</a:t>
            </a:r>
            <a:r>
              <a:rPr lang="en-US" altLang="ko-KR" dirty="0"/>
              <a:t> </a:t>
            </a:r>
            <a:r>
              <a:rPr lang="ko-KR" altLang="en-US" dirty="0"/>
              <a:t>외 </a:t>
            </a:r>
            <a:r>
              <a:rPr lang="en-US" altLang="ko-KR" dirty="0"/>
              <a:t>UDP  </a:t>
            </a:r>
            <a:r>
              <a:rPr lang="ko-KR" altLang="en-US" dirty="0"/>
              <a:t>통신과의 연동 및 디버깅을 위한 기능을 좀 더 깔끔하게 수정 및 보완해야 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9322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027A874-C21C-417D-A8D0-AB70FA5BBB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1812E442-907E-414B-9AE5-86B7FB4BDD9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AEAB57C-7B0D-421C-B53E-6D67F308FF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4CF02EA5-F8B2-4629-8E90-9B70DA0F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138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6903EFC-3A57-418A-B176-1EA068DB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Monte-Carlo Localization(MCL)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0B0059-2E96-4E95-91B0-46347081CC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888" y="1042052"/>
            <a:ext cx="10944224" cy="405748"/>
          </a:xfrm>
        </p:spPr>
        <p:txBody>
          <a:bodyPr>
            <a:normAutofit/>
          </a:bodyPr>
          <a:lstStyle/>
          <a:p>
            <a:r>
              <a:rPr lang="en-US" altLang="ko-KR" sz="2000" b="1" dirty="0"/>
              <a:t>Motion model</a:t>
            </a:r>
            <a:endParaRPr lang="ko-KR" altLang="en-US" sz="2000" b="1" dirty="0"/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5962BBEF-53D8-47DE-9239-49E4712AFE6F}"/>
              </a:ext>
            </a:extLst>
          </p:cNvPr>
          <p:cNvSpPr txBox="1">
            <a:spLocks/>
          </p:cNvSpPr>
          <p:nvPr/>
        </p:nvSpPr>
        <p:spPr>
          <a:xfrm>
            <a:off x="570779" y="1568241"/>
            <a:ext cx="10687771" cy="2272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50000"/>
              </a:lnSpc>
              <a:buNone/>
            </a:pPr>
            <a:r>
              <a:rPr lang="ko-KR" altLang="en-US" sz="1200" dirty="0"/>
              <a:t> 로봇의 초기 위치는 지정해 주며</a:t>
            </a:r>
            <a:r>
              <a:rPr lang="en-US" altLang="ko-KR" sz="1200" dirty="0"/>
              <a:t>, IMU</a:t>
            </a:r>
            <a:r>
              <a:rPr lang="ko-KR" altLang="en-US" sz="1200" dirty="0"/>
              <a:t> 센서를 통해 로봇의 현재 바라보는 방향을 얻을 수 있고</a:t>
            </a:r>
            <a:r>
              <a:rPr lang="en-US" altLang="ko-KR" sz="1200" dirty="0"/>
              <a:t>,</a:t>
            </a:r>
            <a:r>
              <a:rPr lang="ko-KR" altLang="en-US" sz="1200" dirty="0"/>
              <a:t> 로봇에게 주는 보행 값을 통해 로봇의 이동 거리를 알 수 있으므로 로봇이 움직였을 때 초기 위치에서부터 어디에 있는지 대략적으로 유추할 수 있다</a:t>
            </a:r>
            <a:r>
              <a:rPr lang="en-US" altLang="ko-KR" sz="1200" dirty="0"/>
              <a:t>. </a:t>
            </a:r>
            <a:r>
              <a:rPr lang="ko-KR" altLang="en-US" sz="1200" dirty="0"/>
              <a:t>하지만 이러한 방식은 시간이 지날수록 정확도가 떨어지기 때문에 </a:t>
            </a:r>
            <a:r>
              <a:rPr lang="en-US" altLang="ko-KR" sz="1200" dirty="0"/>
              <a:t>MCL</a:t>
            </a:r>
            <a:r>
              <a:rPr lang="ko-KR" altLang="en-US" sz="1200" dirty="0"/>
              <a:t>을 통해 위치를 보정해 주는 과정을 거친다</a:t>
            </a:r>
            <a:r>
              <a:rPr lang="en-US" altLang="ko-KR" sz="1200" dirty="0"/>
              <a:t>.</a:t>
            </a:r>
          </a:p>
          <a:p>
            <a:pPr marL="0" indent="0" latinLnBrk="0">
              <a:lnSpc>
                <a:spcPct val="150000"/>
              </a:lnSpc>
              <a:buNone/>
            </a:pPr>
            <a:r>
              <a:rPr lang="en-US" altLang="ko-KR" sz="1200" dirty="0"/>
              <a:t> MCL</a:t>
            </a:r>
            <a:r>
              <a:rPr lang="ko-KR" altLang="en-US" sz="1200" dirty="0"/>
              <a:t>의 </a:t>
            </a:r>
            <a:r>
              <a:rPr lang="en-US" altLang="ko-KR" sz="1200" dirty="0"/>
              <a:t>Motion Model</a:t>
            </a:r>
            <a:r>
              <a:rPr lang="ko-KR" altLang="en-US" sz="1200" dirty="0"/>
              <a:t>은 앞서 소개한 보행 값을 기반으로 한 </a:t>
            </a:r>
            <a:r>
              <a:rPr lang="en-US" altLang="ko-KR" sz="1200" dirty="0"/>
              <a:t>Odometry-based model</a:t>
            </a:r>
            <a:r>
              <a:rPr lang="ko-KR" altLang="en-US" sz="1200" dirty="0"/>
              <a:t>을 사용하였다</a:t>
            </a:r>
            <a:r>
              <a:rPr lang="en-US" altLang="ko-KR" sz="1200" dirty="0"/>
              <a:t>. </a:t>
            </a:r>
            <a:r>
              <a:rPr lang="ko-KR" altLang="en-US" sz="1200" dirty="0"/>
              <a:t>그러나</a:t>
            </a:r>
            <a:r>
              <a:rPr lang="en-US" altLang="ko-KR" sz="1200" dirty="0"/>
              <a:t> </a:t>
            </a:r>
            <a:r>
              <a:rPr lang="ko-KR" altLang="en-US" sz="1200" dirty="0"/>
              <a:t>로봇에게 보행 값을 주었을 때 이론적 이동 거리와 실제 이동 거리의 오차가 존재한다</a:t>
            </a:r>
            <a:r>
              <a:rPr lang="en-US" altLang="ko-KR" sz="1200" dirty="0"/>
              <a:t>. </a:t>
            </a:r>
            <a:r>
              <a:rPr lang="ko-KR" altLang="en-US" sz="1200" dirty="0"/>
              <a:t>이러한 이유로 로봇을 움직일 때마다  </a:t>
            </a:r>
            <a:r>
              <a:rPr lang="en-US" altLang="ko-KR" sz="1200" dirty="0"/>
              <a:t>Gaussian noise</a:t>
            </a:r>
            <a:r>
              <a:rPr lang="ko-KR" altLang="en-US" sz="1200" dirty="0"/>
              <a:t>를 주어 </a:t>
            </a:r>
            <a:r>
              <a:rPr lang="en-US" altLang="ko-KR" sz="1200" dirty="0"/>
              <a:t>particle</a:t>
            </a:r>
            <a:r>
              <a:rPr lang="ko-KR" altLang="en-US" sz="1200" dirty="0"/>
              <a:t>들이 맵 전역으로 더욱 퍼지게 하였다</a:t>
            </a:r>
            <a:r>
              <a:rPr lang="en-US" altLang="ko-KR" sz="1200" dirty="0"/>
              <a:t>.</a:t>
            </a:r>
          </a:p>
          <a:p>
            <a:pPr marL="0" indent="0" latinLnBrk="0">
              <a:lnSpc>
                <a:spcPct val="150000"/>
              </a:lnSpc>
              <a:buNone/>
            </a:pPr>
            <a:r>
              <a:rPr lang="ko-KR" altLang="en-US" sz="1200" dirty="0"/>
              <a:t>아래 그림은 </a:t>
            </a:r>
            <a:r>
              <a:rPr lang="en-US" altLang="ko-KR" sz="1200" dirty="0" err="1"/>
              <a:t>ocalization</a:t>
            </a:r>
            <a:r>
              <a:rPr lang="en-US" altLang="ko-KR" sz="1200" dirty="0"/>
              <a:t> UI</a:t>
            </a:r>
            <a:r>
              <a:rPr lang="ko-KR" altLang="en-US" sz="1200" dirty="0"/>
              <a:t>이다</a:t>
            </a:r>
            <a:r>
              <a:rPr lang="en-US" altLang="ko-KR" sz="1200" dirty="0"/>
              <a:t>. UI</a:t>
            </a:r>
            <a:r>
              <a:rPr lang="ko-KR" altLang="en-US" sz="1200" dirty="0"/>
              <a:t>에서</a:t>
            </a:r>
            <a:r>
              <a:rPr lang="en-US" altLang="ko-KR" sz="1200" dirty="0"/>
              <a:t> </a:t>
            </a:r>
            <a:r>
              <a:rPr lang="ko-KR" altLang="en-US" sz="1200" dirty="0"/>
              <a:t>작은 점들은 </a:t>
            </a:r>
            <a:r>
              <a:rPr lang="en-US" altLang="ko-KR" sz="1200" dirty="0"/>
              <a:t>particle</a:t>
            </a:r>
            <a:r>
              <a:rPr lang="ko-KR" altLang="en-US" sz="1200" dirty="0"/>
              <a:t>이며 로봇이 있을 수 있는 곳이고</a:t>
            </a:r>
            <a:r>
              <a:rPr lang="en-US" altLang="ko-KR" sz="1200" dirty="0"/>
              <a:t>,</a:t>
            </a:r>
            <a:r>
              <a:rPr lang="ko-KR" altLang="en-US" sz="1200" dirty="0"/>
              <a:t> 파란색 네모는 뿌려진 </a:t>
            </a:r>
            <a:r>
              <a:rPr lang="en-US" altLang="ko-KR" sz="1200" dirty="0"/>
              <a:t>particle </a:t>
            </a:r>
            <a:r>
              <a:rPr lang="ko-KR" altLang="en-US" sz="1200" dirty="0"/>
              <a:t>중 로봇이 있을 확률이 제일 높은 곳이다</a:t>
            </a:r>
            <a:r>
              <a:rPr lang="en-US" altLang="ko-KR" sz="1200" dirty="0"/>
              <a:t>. </a:t>
            </a:r>
            <a:r>
              <a:rPr lang="ko-KR" altLang="en-US" sz="1200" dirty="0"/>
              <a:t>시간이 지날수록 </a:t>
            </a:r>
            <a:r>
              <a:rPr lang="en-US" altLang="ko-KR" sz="1200" dirty="0"/>
              <a:t>particle</a:t>
            </a:r>
            <a:r>
              <a:rPr lang="ko-KR" altLang="en-US" sz="1200" dirty="0"/>
              <a:t>들은 </a:t>
            </a:r>
            <a:r>
              <a:rPr lang="en-US" altLang="ko-KR" sz="1200" dirty="0"/>
              <a:t>Gaussian noise</a:t>
            </a:r>
            <a:r>
              <a:rPr lang="ko-KR" altLang="en-US" sz="1200" dirty="0"/>
              <a:t>에 의하여 맵 전역에 뿌려지는 모습을 확인할 수 있다</a:t>
            </a:r>
            <a:r>
              <a:rPr lang="en-US" altLang="ko-KR" sz="1200" dirty="0"/>
              <a:t>.</a:t>
            </a:r>
          </a:p>
        </p:txBody>
      </p:sp>
      <p:pic>
        <p:nvPicPr>
          <p:cNvPr id="13" name="그림 12" descr="텍스트, 실내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262C7AE9-0532-4676-B1E4-861B25BD0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400" y="3960922"/>
            <a:ext cx="4546528" cy="256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21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6903EFC-3A57-418A-B176-1EA068DB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Monte-Carlo Localization(MCL)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0B0059-2E96-4E95-91B0-46347081CC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0780" y="909468"/>
            <a:ext cx="10944224" cy="405748"/>
          </a:xfrm>
        </p:spPr>
        <p:txBody>
          <a:bodyPr>
            <a:normAutofit/>
          </a:bodyPr>
          <a:lstStyle/>
          <a:p>
            <a:r>
              <a:rPr lang="en-US" altLang="ko-KR" sz="2000" b="1" dirty="0"/>
              <a:t>Observation Model</a:t>
            </a:r>
            <a:endParaRPr lang="ko-KR" altLang="en-US" sz="2000" b="1" dirty="0"/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5962BBEF-53D8-47DE-9239-49E4712AFE6F}"/>
              </a:ext>
            </a:extLst>
          </p:cNvPr>
          <p:cNvSpPr txBox="1">
            <a:spLocks/>
          </p:cNvSpPr>
          <p:nvPr/>
        </p:nvSpPr>
        <p:spPr>
          <a:xfrm>
            <a:off x="315702" y="1223475"/>
            <a:ext cx="11876298" cy="3973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50000"/>
              </a:lnSpc>
              <a:buNone/>
            </a:pPr>
            <a:r>
              <a:rPr lang="en-US" altLang="ko-KR" sz="1100" dirty="0"/>
              <a:t>Likelihood Field</a:t>
            </a:r>
            <a:r>
              <a:rPr lang="ko-KR" altLang="en-US" sz="1100" dirty="0"/>
              <a:t>는 각각의 위치에 따른 </a:t>
            </a:r>
            <a:r>
              <a:rPr lang="en-US" altLang="ko-KR" sz="1100" dirty="0"/>
              <a:t>weight </a:t>
            </a:r>
            <a:r>
              <a:rPr lang="ko-KR" altLang="en-US" sz="1100" dirty="0"/>
              <a:t>값을 저장하고 있는 모델이다</a:t>
            </a:r>
            <a:r>
              <a:rPr lang="en-US" altLang="ko-KR" sz="1100" dirty="0"/>
              <a:t>. </a:t>
            </a:r>
            <a:r>
              <a:rPr lang="ko-KR" altLang="en-US" sz="1100" dirty="0"/>
              <a:t>현재 모델에서는 경기장 내 흰색 라인의 중심에서 멀어질수록 낮은 </a:t>
            </a:r>
            <a:r>
              <a:rPr lang="en-US" altLang="ko-KR" sz="1100" dirty="0"/>
              <a:t>weight</a:t>
            </a:r>
            <a:r>
              <a:rPr lang="ko-KR" altLang="en-US" sz="1100" dirty="0"/>
              <a:t>를 갖고 있다</a:t>
            </a:r>
            <a:r>
              <a:rPr lang="en-US" altLang="ko-KR" sz="1100" dirty="0"/>
              <a:t>. </a:t>
            </a:r>
            <a:r>
              <a:rPr lang="ko-KR" altLang="en-US" sz="1100" dirty="0"/>
              <a:t>그림</a:t>
            </a:r>
            <a:r>
              <a:rPr lang="en-US" altLang="ko-KR" sz="1100" dirty="0"/>
              <a:t> 3.2</a:t>
            </a:r>
            <a:r>
              <a:rPr lang="ko-KR" altLang="en-US" sz="1100" dirty="0"/>
              <a:t>에서 밝을수록 높은 </a:t>
            </a:r>
            <a:r>
              <a:rPr lang="en-US" altLang="ko-KR" sz="1100" dirty="0"/>
              <a:t>weight</a:t>
            </a:r>
            <a:r>
              <a:rPr lang="ko-KR" altLang="en-US" sz="1100" dirty="0"/>
              <a:t>가 저장되어 있고 어두울수록 낮은 </a:t>
            </a:r>
            <a:r>
              <a:rPr lang="en-US" altLang="ko-KR" sz="1100" dirty="0"/>
              <a:t>weight</a:t>
            </a:r>
            <a:r>
              <a:rPr lang="ko-KR" altLang="en-US" sz="1100" dirty="0"/>
              <a:t>가 저장되어 있다</a:t>
            </a:r>
            <a:r>
              <a:rPr lang="en-US" altLang="ko-KR" sz="1100" dirty="0"/>
              <a:t>. </a:t>
            </a:r>
          </a:p>
          <a:p>
            <a:pPr marL="0" indent="0" latinLnBrk="0">
              <a:lnSpc>
                <a:spcPct val="150000"/>
              </a:lnSpc>
              <a:buNone/>
            </a:pPr>
            <a:r>
              <a:rPr lang="ko-KR" altLang="en-US" sz="1100" dirty="0"/>
              <a:t>먼저 </a:t>
            </a:r>
            <a:r>
              <a:rPr lang="en-US" altLang="ko-KR" sz="1100" dirty="0"/>
              <a:t>HSV </a:t>
            </a:r>
            <a:r>
              <a:rPr lang="ko-KR" altLang="en-US" sz="1100" dirty="0"/>
              <a:t>색공간을 이용하여 경기장 위에 있는 흰색 라인의 외곽을 검출하고 외곽의 선들 중 몇 개의 점들을 뽑게 된다</a:t>
            </a:r>
            <a:r>
              <a:rPr lang="en-US" altLang="ko-KR" sz="1100" dirty="0"/>
              <a:t>.</a:t>
            </a:r>
          </a:p>
          <a:p>
            <a:pPr marL="0" indent="0" latinLnBrk="0">
              <a:lnSpc>
                <a:spcPct val="150000"/>
              </a:lnSpc>
              <a:buNone/>
            </a:pPr>
            <a:r>
              <a:rPr lang="ko-KR" altLang="en-US" sz="1100" dirty="0"/>
              <a:t>흰색 라인의 외곽선 중 몇 개의 점을 뽑고 난 후에는</a:t>
            </a:r>
            <a:r>
              <a:rPr lang="en-US" altLang="ko-KR" sz="1100" dirty="0"/>
              <a:t>,</a:t>
            </a:r>
            <a:r>
              <a:rPr lang="ko-KR" altLang="en-US" sz="1100" dirty="0"/>
              <a:t> </a:t>
            </a:r>
            <a:r>
              <a:rPr lang="en-US" altLang="ko-KR" sz="1100" dirty="0"/>
              <a:t>Tilt</a:t>
            </a:r>
            <a:r>
              <a:rPr lang="ko-KR" altLang="en-US" sz="1100" dirty="0"/>
              <a:t>의 각도와 카메라 </a:t>
            </a:r>
            <a:r>
              <a:rPr lang="en-US" altLang="ko-KR" sz="1100" dirty="0"/>
              <a:t>Calibration</a:t>
            </a:r>
            <a:r>
              <a:rPr lang="ko-KR" altLang="en-US" sz="1100" dirty="0"/>
              <a:t>을 통해 얻은 정보를 이용하여 각 점들의 거리 정보를 얻을 수 있다</a:t>
            </a:r>
            <a:r>
              <a:rPr lang="en-US" altLang="ko-KR" sz="1100" dirty="0"/>
              <a:t>. </a:t>
            </a:r>
            <a:r>
              <a:rPr lang="ko-KR" altLang="en-US" sz="1100" dirty="0"/>
              <a:t>이렇게 얻은 거리 정보를 가지고 현재 로봇이 있는 위치로부터 각 점들의 위치를 역으로 유추할 수 있게 된다</a:t>
            </a:r>
            <a:r>
              <a:rPr lang="en-US" altLang="ko-KR" sz="1100" dirty="0"/>
              <a:t>. </a:t>
            </a:r>
          </a:p>
          <a:p>
            <a:pPr marL="0" indent="0" latinLnBrk="0">
              <a:lnSpc>
                <a:spcPct val="150000"/>
              </a:lnSpc>
              <a:buNone/>
            </a:pPr>
            <a:r>
              <a:rPr lang="ko-KR" altLang="en-US" sz="1100" dirty="0"/>
              <a:t>이렇게 현재 위치에서 라인을 나타내는 점들이 어디에 있는지 알 수 있다면 </a:t>
            </a:r>
            <a:r>
              <a:rPr lang="en-US" altLang="ko-KR" sz="1100" dirty="0"/>
              <a:t>Motion Model</a:t>
            </a:r>
            <a:r>
              <a:rPr lang="ko-KR" altLang="en-US" sz="1100" dirty="0"/>
              <a:t>에서 뿌려 놓은 각 </a:t>
            </a:r>
            <a:r>
              <a:rPr lang="en-US" altLang="ko-KR" sz="1100" dirty="0"/>
              <a:t>particle</a:t>
            </a:r>
            <a:r>
              <a:rPr lang="ko-KR" altLang="en-US" sz="1100" dirty="0"/>
              <a:t>들의 위치에서도 각 점들의 위치를 유추할 수 있게 된다</a:t>
            </a:r>
            <a:r>
              <a:rPr lang="en-US" altLang="ko-KR" sz="1100" dirty="0"/>
              <a:t>. </a:t>
            </a:r>
            <a:r>
              <a:rPr lang="ko-KR" altLang="en-US" sz="1100" dirty="0"/>
              <a:t>이후 </a:t>
            </a:r>
            <a:r>
              <a:rPr lang="en-US" altLang="ko-KR" sz="1100" dirty="0"/>
              <a:t>Likelihood Field</a:t>
            </a:r>
            <a:r>
              <a:rPr lang="ko-KR" altLang="en-US" sz="1100" dirty="0"/>
              <a:t>에서 각 점들의 위치에 따른 픽셀 값들의 곱의 결과가 한 </a:t>
            </a:r>
            <a:r>
              <a:rPr lang="en-US" altLang="ko-KR" sz="1100" dirty="0"/>
              <a:t>particle</a:t>
            </a:r>
            <a:r>
              <a:rPr lang="ko-KR" altLang="en-US" sz="1100" dirty="0"/>
              <a:t>의 </a:t>
            </a:r>
            <a:r>
              <a:rPr lang="en-US" altLang="ko-KR" sz="1100" dirty="0"/>
              <a:t>weight</a:t>
            </a:r>
            <a:r>
              <a:rPr lang="ko-KR" altLang="en-US" sz="1100" dirty="0"/>
              <a:t>가 된다</a:t>
            </a:r>
            <a:r>
              <a:rPr lang="en-US" altLang="ko-KR" sz="1100" dirty="0"/>
              <a:t>.</a:t>
            </a:r>
          </a:p>
          <a:p>
            <a:pPr marL="0" indent="0" latinLnBrk="0">
              <a:lnSpc>
                <a:spcPct val="150000"/>
              </a:lnSpc>
              <a:buNone/>
            </a:pPr>
            <a:r>
              <a:rPr lang="en-US" altLang="ko-KR" sz="1100" dirty="0"/>
              <a:t> Observation Model </a:t>
            </a:r>
            <a:r>
              <a:rPr lang="ko-KR" altLang="en-US" sz="1100" dirty="0"/>
              <a:t>에서는 모든 </a:t>
            </a:r>
            <a:r>
              <a:rPr lang="en-US" altLang="ko-KR" sz="1100" dirty="0"/>
              <a:t>particle</a:t>
            </a:r>
            <a:r>
              <a:rPr lang="ko-KR" altLang="en-US" sz="1100" dirty="0"/>
              <a:t>에 대하여 이 과정을 반복하여 각각의 </a:t>
            </a:r>
            <a:r>
              <a:rPr lang="en-US" altLang="ko-KR" sz="1100" dirty="0"/>
              <a:t>weight</a:t>
            </a:r>
            <a:r>
              <a:rPr lang="ko-KR" altLang="en-US" sz="1100" dirty="0"/>
              <a:t>를 부여하게 된다</a:t>
            </a:r>
            <a:r>
              <a:rPr lang="en-US" altLang="ko-KR" sz="1100" dirty="0"/>
              <a:t>.</a:t>
            </a:r>
          </a:p>
          <a:p>
            <a:pPr marL="0" indent="0" latinLnBrk="0">
              <a:lnSpc>
                <a:spcPct val="150000"/>
              </a:lnSpc>
              <a:buNone/>
            </a:pPr>
            <a:endParaRPr lang="en-US" altLang="ko-KR" sz="1100" dirty="0"/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01471822-EDEB-45BB-B66B-18A28C84A2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585" y="3790799"/>
            <a:ext cx="3286830" cy="260161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676D5E-76CC-4140-B835-62753CD71758}"/>
              </a:ext>
            </a:extLst>
          </p:cNvPr>
          <p:cNvSpPr txBox="1"/>
          <p:nvPr/>
        </p:nvSpPr>
        <p:spPr>
          <a:xfrm>
            <a:off x="4736723" y="6464436"/>
            <a:ext cx="2718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현재 사용 중인 </a:t>
            </a:r>
            <a:r>
              <a:rPr lang="en-US" altLang="ko-KR" sz="1600" dirty="0"/>
              <a:t>Likelihood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50490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6903EFC-3A57-418A-B176-1EA068DB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Monte-Carlo Localization(MCL)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0B0059-2E96-4E95-91B0-46347081CC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888" y="1042052"/>
            <a:ext cx="10944224" cy="405748"/>
          </a:xfrm>
        </p:spPr>
        <p:txBody>
          <a:bodyPr>
            <a:normAutofit/>
          </a:bodyPr>
          <a:lstStyle/>
          <a:p>
            <a:r>
              <a:rPr lang="en-US" altLang="ko-KR" sz="2000" b="1" dirty="0"/>
              <a:t>Resampling</a:t>
            </a:r>
            <a:endParaRPr lang="ko-KR" altLang="en-US" sz="2000" b="1" dirty="0"/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5962BBEF-53D8-47DE-9239-49E4712AFE6F}"/>
              </a:ext>
            </a:extLst>
          </p:cNvPr>
          <p:cNvSpPr txBox="1">
            <a:spLocks/>
          </p:cNvSpPr>
          <p:nvPr/>
        </p:nvSpPr>
        <p:spPr>
          <a:xfrm>
            <a:off x="570779" y="1568241"/>
            <a:ext cx="10687771" cy="2272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50000"/>
              </a:lnSpc>
              <a:buNone/>
            </a:pPr>
            <a:r>
              <a:rPr lang="ko-KR" altLang="en-US" sz="1200" dirty="0"/>
              <a:t> </a:t>
            </a:r>
            <a:r>
              <a:rPr lang="en-US" altLang="ko-KR" sz="1200" dirty="0"/>
              <a:t>Motion model</a:t>
            </a:r>
            <a:r>
              <a:rPr lang="ko-KR" altLang="en-US" sz="1200" dirty="0"/>
              <a:t>를 통해 </a:t>
            </a:r>
            <a:r>
              <a:rPr lang="en-US" altLang="ko-KR" sz="1200" dirty="0"/>
              <a:t>particle</a:t>
            </a:r>
            <a:r>
              <a:rPr lang="ko-KR" altLang="en-US" sz="1200" dirty="0"/>
              <a:t>을 뿌려 놓고</a:t>
            </a:r>
            <a:r>
              <a:rPr lang="en-US" altLang="ko-KR" sz="1200" dirty="0"/>
              <a:t>, Observation model</a:t>
            </a:r>
            <a:r>
              <a:rPr lang="ko-KR" altLang="en-US" sz="1200" dirty="0"/>
              <a:t>를 통해 </a:t>
            </a:r>
            <a:r>
              <a:rPr lang="en-US" altLang="ko-KR" sz="1200" dirty="0"/>
              <a:t>weight</a:t>
            </a:r>
            <a:r>
              <a:rPr lang="ko-KR" altLang="en-US" sz="1200" dirty="0"/>
              <a:t>를 주고 난 다음 </a:t>
            </a:r>
            <a:r>
              <a:rPr lang="en-US" altLang="ko-KR" sz="1200" dirty="0"/>
              <a:t>Resampling</a:t>
            </a:r>
            <a:r>
              <a:rPr lang="ko-KR" altLang="en-US" sz="1200" dirty="0"/>
              <a:t>과정을 통하여 </a:t>
            </a:r>
            <a:r>
              <a:rPr lang="en-US" altLang="ko-KR" sz="1200" dirty="0"/>
              <a:t>weight</a:t>
            </a:r>
            <a:r>
              <a:rPr lang="ko-KR" altLang="en-US" sz="1200" dirty="0"/>
              <a:t>가 높은 </a:t>
            </a:r>
            <a:r>
              <a:rPr lang="en-US" altLang="ko-KR" sz="1200" dirty="0"/>
              <a:t>particle</a:t>
            </a:r>
            <a:r>
              <a:rPr lang="ko-KR" altLang="en-US" sz="1200" dirty="0"/>
              <a:t>들이 더 많이 뽑히게 한 사진이다</a:t>
            </a:r>
            <a:r>
              <a:rPr lang="en-US" altLang="ko-KR" sz="1200" dirty="0"/>
              <a:t>.</a:t>
            </a:r>
          </a:p>
          <a:p>
            <a:pPr marL="0" indent="0" latinLnBrk="0">
              <a:lnSpc>
                <a:spcPct val="150000"/>
              </a:lnSpc>
              <a:buNone/>
            </a:pPr>
            <a:r>
              <a:rPr lang="ko-KR" altLang="en-US" sz="1200" dirty="0"/>
              <a:t> 보이는 사진처럼 </a:t>
            </a:r>
            <a:r>
              <a:rPr lang="en-US" altLang="ko-KR" sz="1200" dirty="0"/>
              <a:t>Motion model </a:t>
            </a:r>
            <a:r>
              <a:rPr lang="ko-KR" altLang="en-US" sz="1200" dirty="0"/>
              <a:t>만을 사용하여 로봇의 위치를 추정할 경우 시간이 갈수록 로봇의 위치가 맞지 않을 수 있으므로 위에서 말한 과정과 </a:t>
            </a:r>
            <a:r>
              <a:rPr lang="en-US" altLang="ko-KR" sz="1200" dirty="0"/>
              <a:t>Resampling </a:t>
            </a:r>
            <a:r>
              <a:rPr lang="ko-KR" altLang="en-US" sz="1200" dirty="0"/>
              <a:t>과정을 통하여 로봇의 위치를 보정해 준다</a:t>
            </a:r>
            <a:r>
              <a:rPr lang="en-US" altLang="ko-KR" sz="1200" dirty="0"/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D9E174F-4174-49BA-86B1-B5A85D119E60}"/>
              </a:ext>
            </a:extLst>
          </p:cNvPr>
          <p:cNvGrpSpPr/>
          <p:nvPr/>
        </p:nvGrpSpPr>
        <p:grpSpPr>
          <a:xfrm>
            <a:off x="787502" y="3301281"/>
            <a:ext cx="10328173" cy="2187779"/>
            <a:chOff x="576213" y="4027384"/>
            <a:chExt cx="8961887" cy="180084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5221C3C-9ECF-4D0F-AD9B-6C7D0D29E2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4456" b="32320"/>
            <a:stretch/>
          </p:blipFill>
          <p:spPr>
            <a:xfrm>
              <a:off x="5841741" y="4027384"/>
              <a:ext cx="3696359" cy="1785599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5162489-FF78-4CFB-AC19-5EC8728CC1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4400" b="30708"/>
            <a:stretch/>
          </p:blipFill>
          <p:spPr>
            <a:xfrm>
              <a:off x="576213" y="4042631"/>
              <a:ext cx="3597551" cy="1785598"/>
            </a:xfrm>
            <a:prstGeom prst="rect">
              <a:avLst/>
            </a:prstGeom>
          </p:spPr>
        </p:pic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FB417BF0-7BD0-4AF8-A358-FA35A4F4ED17}"/>
                </a:ext>
              </a:extLst>
            </p:cNvPr>
            <p:cNvSpPr/>
            <p:nvPr/>
          </p:nvSpPr>
          <p:spPr>
            <a:xfrm>
              <a:off x="4173764" y="4879012"/>
              <a:ext cx="1271333" cy="222421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3385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6903EFC-3A57-418A-B176-1EA068DB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Monte-Carlo Localization(MCL)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0B0059-2E96-4E95-91B0-46347081CC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888" y="1042052"/>
            <a:ext cx="10944224" cy="405748"/>
          </a:xfrm>
        </p:spPr>
        <p:txBody>
          <a:bodyPr>
            <a:normAutofit/>
          </a:bodyPr>
          <a:lstStyle/>
          <a:p>
            <a:r>
              <a:rPr lang="en-US" altLang="ko-KR" sz="2000" b="1" dirty="0"/>
              <a:t>Algorithm</a:t>
            </a:r>
            <a:endParaRPr lang="ko-KR" altLang="en-US" sz="2000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3718C79-18BA-4BD8-83CA-35808BA6AEEE}"/>
              </a:ext>
            </a:extLst>
          </p:cNvPr>
          <p:cNvGrpSpPr/>
          <p:nvPr/>
        </p:nvGrpSpPr>
        <p:grpSpPr>
          <a:xfrm>
            <a:off x="227252" y="1858711"/>
            <a:ext cx="5918542" cy="3325864"/>
            <a:chOff x="594891" y="1520611"/>
            <a:chExt cx="7079253" cy="392439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5405B5A-7D2F-4DA5-9C69-A6202BE64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3217" y="1520611"/>
              <a:ext cx="5562602" cy="341672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2C983F-8F79-4601-A629-775E28C8E910}"/>
                </a:ext>
              </a:extLst>
            </p:cNvPr>
            <p:cNvSpPr txBox="1"/>
            <p:nvPr/>
          </p:nvSpPr>
          <p:spPr>
            <a:xfrm>
              <a:off x="594891" y="5081692"/>
              <a:ext cx="7079253" cy="363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1" dirty="0"/>
                <a:t>그림 </a:t>
              </a:r>
              <a:r>
                <a:rPr lang="en-US" altLang="ko-KR" sz="1401" dirty="0"/>
                <a:t>3.5(Pseudocode for MCL (</a:t>
              </a:r>
              <a:r>
                <a:rPr lang="en-US" altLang="ko-KR" sz="1401" dirty="0" err="1"/>
                <a:t>Thrun</a:t>
              </a:r>
              <a:r>
                <a:rPr lang="en-US" altLang="ko-KR" sz="1401" dirty="0"/>
                <a:t>, </a:t>
              </a:r>
              <a:r>
                <a:rPr lang="en-US" altLang="ko-KR" sz="1401" dirty="0" err="1"/>
                <a:t>Burgard</a:t>
              </a:r>
              <a:r>
                <a:rPr lang="en-US" altLang="ko-KR" sz="1401" dirty="0"/>
                <a:t>, and Fox 2005)) [3]</a:t>
              </a:r>
              <a:endParaRPr lang="ko-KR" altLang="en-US" sz="1401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B870CA2-1B63-428E-A032-4EA6CDAA7A4F}"/>
              </a:ext>
            </a:extLst>
          </p:cNvPr>
          <p:cNvSpPr txBox="1"/>
          <p:nvPr/>
        </p:nvSpPr>
        <p:spPr>
          <a:xfrm>
            <a:off x="6074674" y="2419580"/>
            <a:ext cx="6117326" cy="1450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sz="1200" dirty="0"/>
              <a:t> </a:t>
            </a:r>
            <a:r>
              <a:rPr lang="ko-KR" altLang="en-US" sz="1200" dirty="0"/>
              <a:t>그림 </a:t>
            </a:r>
            <a:r>
              <a:rPr lang="en-US" altLang="ko-KR" sz="1200" dirty="0"/>
              <a:t>3.5</a:t>
            </a:r>
            <a:r>
              <a:rPr lang="ko-KR" altLang="en-US" sz="1200" dirty="0"/>
              <a:t>는 현재 사용하고 있는 </a:t>
            </a:r>
            <a:r>
              <a:rPr lang="en-US" altLang="ko-KR" sz="1200" dirty="0"/>
              <a:t>MCL</a:t>
            </a:r>
            <a:r>
              <a:rPr lang="ko-KR" altLang="en-US" sz="1200" dirty="0"/>
              <a:t> 알고리즘에 대한 </a:t>
            </a:r>
            <a:r>
              <a:rPr lang="en-US" altLang="ko-KR" sz="1200" dirty="0"/>
              <a:t>Pseudocode</a:t>
            </a:r>
            <a:r>
              <a:rPr lang="ko-KR" altLang="en-US" sz="1200" dirty="0"/>
              <a:t>이다</a:t>
            </a:r>
            <a:r>
              <a:rPr lang="en-US" altLang="ko-KR" sz="1200" dirty="0"/>
              <a:t>.</a:t>
            </a:r>
          </a:p>
          <a:p>
            <a:pPr latinLnBrk="0">
              <a:lnSpc>
                <a:spcPct val="150000"/>
              </a:lnSpc>
            </a:pPr>
            <a:r>
              <a:rPr lang="en-US" sz="1200" dirty="0"/>
              <a:t> 4</a:t>
            </a:r>
            <a:r>
              <a:rPr lang="ko-KR" altLang="en-US" sz="1200" dirty="0"/>
              <a:t>번째 줄의 </a:t>
            </a:r>
            <a:r>
              <a:rPr lang="en-US" altLang="ko-KR" sz="1200" dirty="0" err="1"/>
              <a:t>s</a:t>
            </a:r>
            <a:r>
              <a:rPr lang="en-US" sz="1200" dirty="0" err="1"/>
              <a:t>ample_motion_model</a:t>
            </a:r>
            <a:r>
              <a:rPr lang="ko-KR" altLang="en-US" sz="1200" dirty="0"/>
              <a:t>은 앞서 설명했던 </a:t>
            </a:r>
            <a:r>
              <a:rPr lang="en-US" altLang="ko-KR" sz="1200" dirty="0"/>
              <a:t>Motion Model </a:t>
            </a:r>
            <a:r>
              <a:rPr lang="ko-KR" altLang="en-US" sz="1200" dirty="0"/>
              <a:t>부분을 적용하며</a:t>
            </a:r>
            <a:r>
              <a:rPr lang="en-US" altLang="ko-KR" sz="1200" dirty="0"/>
              <a:t>, 5</a:t>
            </a:r>
            <a:r>
              <a:rPr lang="ko-KR" altLang="en-US" sz="1200" dirty="0"/>
              <a:t>번째 </a:t>
            </a:r>
            <a:r>
              <a:rPr lang="en-US" altLang="ko-KR" sz="1200" dirty="0" err="1"/>
              <a:t>measurement_model</a:t>
            </a:r>
            <a:r>
              <a:rPr lang="ko-KR" altLang="en-US" sz="1200" dirty="0"/>
              <a:t>은 </a:t>
            </a:r>
            <a:r>
              <a:rPr lang="en-US" altLang="ko-KR" sz="1200" dirty="0"/>
              <a:t>weight</a:t>
            </a:r>
            <a:r>
              <a:rPr lang="ko-KR" altLang="en-US" sz="1200" dirty="0"/>
              <a:t>를 구하는 부분으로 </a:t>
            </a:r>
            <a:r>
              <a:rPr lang="en-US" altLang="ko-KR" sz="1200" dirty="0"/>
              <a:t>Observation Model</a:t>
            </a:r>
            <a:r>
              <a:rPr lang="ko-KR" altLang="en-US" sz="1200" dirty="0"/>
              <a:t>에서 나온 </a:t>
            </a:r>
            <a:r>
              <a:rPr lang="en-US" altLang="ko-KR" sz="1200" dirty="0"/>
              <a:t>Likelihood</a:t>
            </a:r>
            <a:r>
              <a:rPr lang="ko-KR" altLang="en-US" sz="1200" dirty="0"/>
              <a:t> </a:t>
            </a:r>
            <a:r>
              <a:rPr lang="en-US" altLang="ko-KR" sz="1200" dirty="0"/>
              <a:t>Field</a:t>
            </a:r>
            <a:r>
              <a:rPr lang="ko-KR" altLang="en-US" sz="1200" dirty="0"/>
              <a:t>를 통해 </a:t>
            </a:r>
            <a:r>
              <a:rPr lang="en-US" altLang="ko-KR" sz="1200" dirty="0"/>
              <a:t>weight</a:t>
            </a:r>
            <a:r>
              <a:rPr lang="ko-KR" altLang="en-US" sz="1200" dirty="0"/>
              <a:t>를 구하게 된다</a:t>
            </a:r>
            <a:r>
              <a:rPr lang="en-US" altLang="ko-KR" sz="1200" dirty="0"/>
              <a:t>.</a:t>
            </a:r>
          </a:p>
          <a:p>
            <a:pPr latinLnBrk="0">
              <a:lnSpc>
                <a:spcPct val="150000"/>
              </a:lnSpc>
            </a:pPr>
            <a:r>
              <a:rPr lang="ko-KR" altLang="en-US" sz="1200" dirty="0"/>
              <a:t>이러한 방법은 축구 경기장과 같이 </a:t>
            </a:r>
            <a:r>
              <a:rPr lang="ko-KR" altLang="en-US" sz="1200" dirty="0" err="1"/>
              <a:t>특징점</a:t>
            </a:r>
            <a:r>
              <a:rPr lang="en-US" altLang="ko-KR" sz="1200" dirty="0"/>
              <a:t>(Land Mark)</a:t>
            </a:r>
            <a:r>
              <a:rPr lang="ko-KR" altLang="en-US" sz="1200" dirty="0"/>
              <a:t>이 없는 환경에서도 위치 추정이 가능하다</a:t>
            </a:r>
            <a:r>
              <a:rPr lang="en-US" altLang="ko-KR" sz="1200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A44A28-9B4E-4C76-9ACA-83692DAEFA82}"/>
              </a:ext>
            </a:extLst>
          </p:cNvPr>
          <p:cNvSpPr txBox="1"/>
          <p:nvPr/>
        </p:nvSpPr>
        <p:spPr>
          <a:xfrm>
            <a:off x="4352622" y="3781783"/>
            <a:ext cx="1650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Resampling</a:t>
            </a: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C80EBDC7-9A68-4C1A-9680-797833E375CA}"/>
              </a:ext>
            </a:extLst>
          </p:cNvPr>
          <p:cNvSpPr/>
          <p:nvPr/>
        </p:nvSpPr>
        <p:spPr>
          <a:xfrm>
            <a:off x="4222140" y="3620568"/>
            <a:ext cx="174147" cy="691763"/>
          </a:xfrm>
          <a:custGeom>
            <a:avLst/>
            <a:gdLst>
              <a:gd name="connsiteX0" fmla="*/ 1 w 149375"/>
              <a:gd name="connsiteY0" fmla="*/ 0 h 722652"/>
              <a:gd name="connsiteX1" fmla="*/ 28938 w 149375"/>
              <a:gd name="connsiteY1" fmla="*/ 0 h 722652"/>
              <a:gd name="connsiteX2" fmla="*/ 89157 w 149375"/>
              <a:gd name="connsiteY2" fmla="*/ 60219 h 722652"/>
              <a:gd name="connsiteX3" fmla="*/ 89156 w 149375"/>
              <a:gd name="connsiteY3" fmla="*/ 301107 h 722652"/>
              <a:gd name="connsiteX4" fmla="*/ 149375 w 149375"/>
              <a:gd name="connsiteY4" fmla="*/ 361326 h 722652"/>
              <a:gd name="connsiteX5" fmla="*/ 89156 w 149375"/>
              <a:gd name="connsiteY5" fmla="*/ 421545 h 722652"/>
              <a:gd name="connsiteX6" fmla="*/ 89156 w 149375"/>
              <a:gd name="connsiteY6" fmla="*/ 662433 h 722652"/>
              <a:gd name="connsiteX7" fmla="*/ 28937 w 149375"/>
              <a:gd name="connsiteY7" fmla="*/ 722652 h 722652"/>
              <a:gd name="connsiteX8" fmla="*/ 0 w 149375"/>
              <a:gd name="connsiteY8" fmla="*/ 722652 h 722652"/>
              <a:gd name="connsiteX9" fmla="*/ 60219 w 149375"/>
              <a:gd name="connsiteY9" fmla="*/ 662433 h 722652"/>
              <a:gd name="connsiteX10" fmla="*/ 60219 w 149375"/>
              <a:gd name="connsiteY10" fmla="*/ 421545 h 722652"/>
              <a:gd name="connsiteX11" fmla="*/ 120438 w 149375"/>
              <a:gd name="connsiteY11" fmla="*/ 361326 h 722652"/>
              <a:gd name="connsiteX12" fmla="*/ 60219 w 149375"/>
              <a:gd name="connsiteY12" fmla="*/ 301107 h 722652"/>
              <a:gd name="connsiteX13" fmla="*/ 60220 w 149375"/>
              <a:gd name="connsiteY13" fmla="*/ 60219 h 722652"/>
              <a:gd name="connsiteX14" fmla="*/ 1 w 149375"/>
              <a:gd name="connsiteY14" fmla="*/ 0 h 722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9375" h="722652">
                <a:moveTo>
                  <a:pt x="1" y="0"/>
                </a:moveTo>
                <a:lnTo>
                  <a:pt x="28938" y="0"/>
                </a:lnTo>
                <a:cubicBezTo>
                  <a:pt x="62196" y="0"/>
                  <a:pt x="89157" y="26961"/>
                  <a:pt x="89157" y="60219"/>
                </a:cubicBezTo>
                <a:cubicBezTo>
                  <a:pt x="89157" y="140515"/>
                  <a:pt x="89156" y="220811"/>
                  <a:pt x="89156" y="301107"/>
                </a:cubicBezTo>
                <a:cubicBezTo>
                  <a:pt x="89156" y="334365"/>
                  <a:pt x="116117" y="361326"/>
                  <a:pt x="149375" y="361326"/>
                </a:cubicBezTo>
                <a:cubicBezTo>
                  <a:pt x="116117" y="361326"/>
                  <a:pt x="89156" y="388287"/>
                  <a:pt x="89156" y="421545"/>
                </a:cubicBezTo>
                <a:lnTo>
                  <a:pt x="89156" y="662433"/>
                </a:lnTo>
                <a:cubicBezTo>
                  <a:pt x="89156" y="695691"/>
                  <a:pt x="62195" y="722652"/>
                  <a:pt x="28937" y="722652"/>
                </a:cubicBezTo>
                <a:lnTo>
                  <a:pt x="0" y="722652"/>
                </a:lnTo>
                <a:cubicBezTo>
                  <a:pt x="33258" y="722652"/>
                  <a:pt x="60219" y="695691"/>
                  <a:pt x="60219" y="662433"/>
                </a:cubicBezTo>
                <a:lnTo>
                  <a:pt x="60219" y="421545"/>
                </a:lnTo>
                <a:cubicBezTo>
                  <a:pt x="60219" y="388287"/>
                  <a:pt x="87180" y="361326"/>
                  <a:pt x="120438" y="361326"/>
                </a:cubicBezTo>
                <a:cubicBezTo>
                  <a:pt x="87180" y="361326"/>
                  <a:pt x="60219" y="334365"/>
                  <a:pt x="60219" y="301107"/>
                </a:cubicBezTo>
                <a:cubicBezTo>
                  <a:pt x="60219" y="220811"/>
                  <a:pt x="60220" y="140515"/>
                  <a:pt x="60220" y="60219"/>
                </a:cubicBezTo>
                <a:cubicBezTo>
                  <a:pt x="60220" y="26961"/>
                  <a:pt x="33259" y="0"/>
                  <a:pt x="1" y="0"/>
                </a:cubicBezTo>
                <a:close/>
              </a:path>
            </a:pathLst>
          </a:cu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723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26A6E4C-AF74-4776-A965-3943A45A8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Localization-</a:t>
            </a:r>
            <a:r>
              <a:rPr lang="ko-KR" altLang="en-US" dirty="0"/>
              <a:t>구현된 기능</a:t>
            </a:r>
            <a:r>
              <a:rPr lang="en-US" altLang="ko-KR" dirty="0"/>
              <a:t>(~2021)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584904-52D1-4650-A4ED-1B23F698B4E9}"/>
              </a:ext>
            </a:extLst>
          </p:cNvPr>
          <p:cNvSpPr txBox="1"/>
          <p:nvPr/>
        </p:nvSpPr>
        <p:spPr>
          <a:xfrm>
            <a:off x="3795852" y="5520606"/>
            <a:ext cx="4600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Likelihood Field 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생성 및 비전 베이스 위치 보정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C04CC0-9DA3-409C-B59D-AFB4305D9756}"/>
              </a:ext>
            </a:extLst>
          </p:cNvPr>
          <p:cNvSpPr txBox="1"/>
          <p:nvPr/>
        </p:nvSpPr>
        <p:spPr>
          <a:xfrm>
            <a:off x="5177737" y="3275111"/>
            <a:ext cx="1929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Walk_Odometry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6E9F844-772E-4864-9ABD-5ADB8CFB1F94}"/>
              </a:ext>
            </a:extLst>
          </p:cNvPr>
          <p:cNvGrpSpPr/>
          <p:nvPr/>
        </p:nvGrpSpPr>
        <p:grpSpPr>
          <a:xfrm>
            <a:off x="221580" y="1418866"/>
            <a:ext cx="11748839" cy="2010134"/>
            <a:chOff x="342576" y="4559518"/>
            <a:chExt cx="11748839" cy="2010134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8D3A654-5AA1-4686-9B02-8AC99186E499}"/>
                </a:ext>
              </a:extLst>
            </p:cNvPr>
            <p:cNvGrpSpPr/>
            <p:nvPr/>
          </p:nvGrpSpPr>
          <p:grpSpPr>
            <a:xfrm>
              <a:off x="342576" y="4559518"/>
              <a:ext cx="11748839" cy="1742364"/>
              <a:chOff x="342576" y="4042583"/>
              <a:chExt cx="11748839" cy="1742364"/>
            </a:xfrm>
          </p:grpSpPr>
          <p:pic>
            <p:nvPicPr>
              <p:cNvPr id="15" name="그림 14" descr="스크린샷, 컴퓨터이(가) 표시된 사진&#10;&#10;자동 생성된 설명">
                <a:extLst>
                  <a:ext uri="{FF2B5EF4-FFF2-40B4-BE49-F238E27FC236}">
                    <a16:creationId xmlns:a16="http://schemas.microsoft.com/office/drawing/2014/main" id="{2AC3015E-847F-4234-B191-E760EFFEF6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546" r="32887" b="18074"/>
              <a:stretch/>
            </p:blipFill>
            <p:spPr>
              <a:xfrm>
                <a:off x="9867534" y="4042583"/>
                <a:ext cx="2223881" cy="1681349"/>
              </a:xfrm>
              <a:prstGeom prst="rect">
                <a:avLst/>
              </a:prstGeom>
            </p:spPr>
          </p:pic>
          <p:pic>
            <p:nvPicPr>
              <p:cNvPr id="17" name="그림 16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C9136B71-92BB-4C61-9E3C-94E6C7CA14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226" r="32704" b="18015"/>
              <a:stretch/>
            </p:blipFill>
            <p:spPr>
              <a:xfrm>
                <a:off x="342576" y="4075665"/>
                <a:ext cx="2223881" cy="1706702"/>
              </a:xfrm>
              <a:prstGeom prst="rect">
                <a:avLst/>
              </a:prstGeom>
            </p:spPr>
          </p:pic>
          <p:pic>
            <p:nvPicPr>
              <p:cNvPr id="18" name="그림 17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6F14999B-27C4-4499-8906-B3786363CD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68" r="32887" b="17968"/>
              <a:stretch/>
            </p:blipFill>
            <p:spPr>
              <a:xfrm>
                <a:off x="2754923" y="4075665"/>
                <a:ext cx="2223881" cy="1709282"/>
              </a:xfrm>
              <a:prstGeom prst="rect">
                <a:avLst/>
              </a:prstGeom>
            </p:spPr>
          </p:pic>
          <p:pic>
            <p:nvPicPr>
              <p:cNvPr id="20" name="그림 19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43F9B465-7329-43F0-BCD3-0974AFD659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28" r="32887" b="19292"/>
              <a:stretch/>
            </p:blipFill>
            <p:spPr>
              <a:xfrm>
                <a:off x="5151634" y="4055907"/>
                <a:ext cx="2223881" cy="1681348"/>
              </a:xfrm>
              <a:prstGeom prst="rect">
                <a:avLst/>
              </a:prstGeom>
            </p:spPr>
          </p:pic>
          <p:pic>
            <p:nvPicPr>
              <p:cNvPr id="21" name="그림 20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89D477BB-BCF3-4A7F-AFCF-49DD3636B4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t="4546" r="32886" b="18074"/>
              <a:stretch/>
            </p:blipFill>
            <p:spPr>
              <a:xfrm>
                <a:off x="7509584" y="4042584"/>
                <a:ext cx="2223881" cy="1681349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3D7660D-C466-469B-ABE3-E80A44EA0248}"/>
                </a:ext>
              </a:extLst>
            </p:cNvPr>
            <p:cNvSpPr txBox="1"/>
            <p:nvPr/>
          </p:nvSpPr>
          <p:spPr>
            <a:xfrm>
              <a:off x="1813252" y="6261875"/>
              <a:ext cx="86230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dirty="0"/>
            </a:p>
          </p:txBody>
        </p:sp>
      </p:grpSp>
      <p:pic>
        <p:nvPicPr>
          <p:cNvPr id="24" name="그림 23" descr="모니터, 화면, 컴퓨터, 앉아있는이(가) 표시된 사진&#10;&#10;자동 생성된 설명">
            <a:extLst>
              <a:ext uri="{FF2B5EF4-FFF2-40B4-BE49-F238E27FC236}">
                <a16:creationId xmlns:a16="http://schemas.microsoft.com/office/drawing/2014/main" id="{2E57B504-3D96-45E5-88BA-2FBE50C6E2D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6" r="10674" b="30625"/>
          <a:stretch/>
        </p:blipFill>
        <p:spPr>
          <a:xfrm>
            <a:off x="5854600" y="3724082"/>
            <a:ext cx="3067975" cy="1462796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D79DE835-9E90-4B7D-9432-F5EEF25EB373}"/>
              </a:ext>
            </a:extLst>
          </p:cNvPr>
          <p:cNvGrpSpPr/>
          <p:nvPr/>
        </p:nvGrpSpPr>
        <p:grpSpPr>
          <a:xfrm>
            <a:off x="911784" y="3922797"/>
            <a:ext cx="4720250" cy="1398269"/>
            <a:chOff x="2785034" y="4917594"/>
            <a:chExt cx="5089959" cy="159623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C4B22F7-C4FC-490B-9137-AFCAC31CADC3}"/>
                </a:ext>
              </a:extLst>
            </p:cNvPr>
            <p:cNvSpPr txBox="1"/>
            <p:nvPr/>
          </p:nvSpPr>
          <p:spPr>
            <a:xfrm>
              <a:off x="5893400" y="6197609"/>
              <a:ext cx="1861348" cy="316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현재 </a:t>
              </a:r>
              <a:r>
                <a:rPr lang="en-US" altLang="ko-KR" sz="1200" dirty="0"/>
                <a:t>Likelihood Field</a:t>
              </a:r>
              <a:endParaRPr lang="ko-KR" altLang="en-US" sz="1200" dirty="0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C9A558D-F8A9-4E46-AE82-993579477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6263" y="4917594"/>
              <a:ext cx="2158730" cy="1260313"/>
            </a:xfrm>
            <a:prstGeom prst="rect">
              <a:avLst/>
            </a:prstGeom>
          </p:spPr>
        </p:pic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429E1808-F3FF-4738-AF3E-98D072A004F7}"/>
                </a:ext>
              </a:extLst>
            </p:cNvPr>
            <p:cNvSpPr/>
            <p:nvPr/>
          </p:nvSpPr>
          <p:spPr>
            <a:xfrm>
              <a:off x="5087958" y="5312563"/>
              <a:ext cx="461109" cy="307777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pic>
          <p:nvPicPr>
            <p:cNvPr id="32" name="그림 31" descr="검은색, 하얀색, 어두운, 흐림이(가) 표시된 사진&#10;&#10;자동 생성된 설명">
              <a:extLst>
                <a:ext uri="{FF2B5EF4-FFF2-40B4-BE49-F238E27FC236}">
                  <a16:creationId xmlns:a16="http://schemas.microsoft.com/office/drawing/2014/main" id="{08B1639F-1EC4-4433-9157-597EC0581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5034" y="4918686"/>
              <a:ext cx="2158730" cy="127952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C635ACA-0F67-4F17-B7A0-6FA75969F2D0}"/>
                </a:ext>
              </a:extLst>
            </p:cNvPr>
            <p:cNvSpPr txBox="1"/>
            <p:nvPr/>
          </p:nvSpPr>
          <p:spPr>
            <a:xfrm>
              <a:off x="2893852" y="6197036"/>
              <a:ext cx="1947751" cy="316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과거 </a:t>
              </a:r>
              <a:r>
                <a:rPr lang="en-US" altLang="ko-KR" sz="1200" dirty="0"/>
                <a:t>Likelihood Field</a:t>
              </a:r>
              <a:endParaRPr lang="ko-KR" altLang="en-US" sz="1200" dirty="0"/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270F2197-234A-46FB-B9BF-F66C835D5C0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652" y="3755838"/>
            <a:ext cx="2215663" cy="13992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1543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 바른고딕">
      <a:majorFont>
        <a:latin typeface="나눔바른고딕"/>
        <a:ea typeface="나눔바른고딕"/>
        <a:cs typeface=""/>
      </a:majorFont>
      <a:minorFont>
        <a:latin typeface="나눔바른고딕 Light"/>
        <a:ea typeface="나눔바른고딕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19151</TotalTime>
  <Words>1980</Words>
  <Application>Microsoft Office PowerPoint</Application>
  <PresentationFormat>와이드스크린</PresentationFormat>
  <Paragraphs>205</Paragraphs>
  <Slides>42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9" baseType="lpstr">
      <vt:lpstr>나눔바른고딕 Light</vt:lpstr>
      <vt:lpstr>Cambria Math</vt:lpstr>
      <vt:lpstr>210 맨발의청춘 B</vt:lpstr>
      <vt:lpstr>나눔바른고딕</vt:lpstr>
      <vt:lpstr>Arial</vt:lpstr>
      <vt:lpstr>맑은 고딕</vt:lpstr>
      <vt:lpstr>Office 테마</vt:lpstr>
      <vt:lpstr> Localization_v2</vt:lpstr>
      <vt:lpstr>PowerPoint 프레젠테이션</vt:lpstr>
      <vt:lpstr>개요</vt:lpstr>
      <vt:lpstr>Monte-Carlo Localization(MCL)</vt:lpstr>
      <vt:lpstr>Monte-Carlo Localization(MCL)</vt:lpstr>
      <vt:lpstr>Monte-Carlo Localization(MCL)</vt:lpstr>
      <vt:lpstr>Monte-Carlo Localization(MCL)</vt:lpstr>
      <vt:lpstr>Monte-Carlo Localization(MCL)</vt:lpstr>
      <vt:lpstr>Localization-구현된 기능(~2021)</vt:lpstr>
      <vt:lpstr>Localization-새로 구현된 기능</vt:lpstr>
      <vt:lpstr>Localization-새로 구현된 기능</vt:lpstr>
      <vt:lpstr>Localization – Test</vt:lpstr>
      <vt:lpstr>Localization- Coordinate Sharing</vt:lpstr>
      <vt:lpstr>Likelihood Field 수정 및 생성 방법</vt:lpstr>
      <vt:lpstr>Likelihood Field 수정 및 생성 방법</vt:lpstr>
      <vt:lpstr>Likelihood Field 수정 및 생성 방법</vt:lpstr>
      <vt:lpstr>Likelihood Field 수정 및 생성 방법</vt:lpstr>
      <vt:lpstr>Likelihood Field 수정 및 생성 방법</vt:lpstr>
      <vt:lpstr>Likelihood Field 수정 및 생성 방법</vt:lpstr>
      <vt:lpstr>Likelihood Field 수정 및 생성 방법</vt:lpstr>
      <vt:lpstr>Likelihood Field 수정 및 생성 방법</vt:lpstr>
      <vt:lpstr>Likelihood Field 수정 및 생성 방법</vt:lpstr>
      <vt:lpstr>Likelihood Field 수정 및 생성 방법</vt:lpstr>
      <vt:lpstr>Likelihood Field 수정 및 생성 방법</vt:lpstr>
      <vt:lpstr>Likelihood Field 수정 및 생성 방법</vt:lpstr>
      <vt:lpstr>Z_MAX설정</vt:lpstr>
      <vt:lpstr>qnode_odometry</vt:lpstr>
      <vt:lpstr>Particle filter</vt:lpstr>
      <vt:lpstr>Particle filter</vt:lpstr>
      <vt:lpstr>Particle filter</vt:lpstr>
      <vt:lpstr>Particle filter</vt:lpstr>
      <vt:lpstr>Particle filter</vt:lpstr>
      <vt:lpstr>Particle filter</vt:lpstr>
      <vt:lpstr>Particle filter</vt:lpstr>
      <vt:lpstr>Particle filter</vt:lpstr>
      <vt:lpstr>Particle filter</vt:lpstr>
      <vt:lpstr>Particle filter</vt:lpstr>
      <vt:lpstr>Particle filter</vt:lpstr>
      <vt:lpstr>Particle filter</vt:lpstr>
      <vt:lpstr>Particle filter</vt:lpstr>
      <vt:lpstr>앞으로 할 것.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로봇게임세미나</dc:title>
  <dc:creator>Suhan Park</dc:creator>
  <cp:lastModifiedBy>안 인균</cp:lastModifiedBy>
  <cp:revision>261</cp:revision>
  <dcterms:created xsi:type="dcterms:W3CDTF">2015-03-18T10:37:03Z</dcterms:created>
  <dcterms:modified xsi:type="dcterms:W3CDTF">2022-11-29T11:26:34Z</dcterms:modified>
</cp:coreProperties>
</file>